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F1AD40-9E50-4DF6-8C2E-7083DCEDB084}">
  <a:tblStyle styleId="{52F1AD40-9E50-4DF6-8C2E-7083DCEDB084}"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med" w="med" type="none"/>
              <a:tailEnd len="med" w="med" type="none"/>
            </a:ln>
          </a:left>
          <a:right>
            <a:ln cap="flat" cmpd="sng" w="12700">
              <a:solidFill>
                <a:schemeClr val="dk1"/>
              </a:solidFill>
              <a:prstDash val="solid"/>
              <a:round/>
              <a:headEnd len="med" w="med" type="none"/>
              <a:tailEnd len="med" w="med" type="none"/>
            </a:ln>
          </a:right>
          <a:top>
            <a:ln cap="flat" cmpd="sng" w="12700">
              <a:solidFill>
                <a:schemeClr val="dk1"/>
              </a:solidFill>
              <a:prstDash val="solid"/>
              <a:round/>
              <a:headEnd len="med" w="med" type="none"/>
              <a:tailEnd len="med" w="med" type="none"/>
            </a:ln>
          </a:top>
          <a:bottom>
            <a:ln cap="flat" cmpd="sng" w="12700">
              <a:solidFill>
                <a:schemeClr val="dk1"/>
              </a:solidFill>
              <a:prstDash val="solid"/>
              <a:round/>
              <a:headEnd len="med" w="med" type="none"/>
              <a:tailEnd len="med" w="med" type="none"/>
            </a:ln>
          </a:bottom>
          <a:insideH>
            <a:ln cap="flat" cmpd="sng" w="12700">
              <a:solidFill>
                <a:schemeClr val="dk1"/>
              </a:solidFill>
              <a:prstDash val="solid"/>
              <a:round/>
              <a:headEnd len="med" w="med" type="none"/>
              <a:tailEnd len="med" w="med" type="none"/>
            </a:ln>
          </a:insideH>
          <a:insideV>
            <a:ln cap="flat" cmpd="sng" w="12700">
              <a:solidFill>
                <a:schemeClr val="dk1"/>
              </a:solidFill>
              <a:prstDash val="solid"/>
              <a:round/>
              <a:headEnd len="med" w="med" type="none"/>
              <a:tailEnd len="med" w="med"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4AF83C8-220C-448B-A709-7AE0E67E0E8C}" styleName="Table_1">
    <a:wholeTbl>
      <a:tcTxStyle b="off" i="off">
        <a:font>
          <a:latin typeface="Calibri"/>
          <a:ea typeface="Calibri"/>
          <a:cs typeface="Calibri"/>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For the way forward, depending on the food and cuisine, the existing database of users will be clustered to output the same recommendation for the selected combination of food and cuisine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algn="ctr">
              <a:spcBef>
                <a:spcPts val="0"/>
              </a:spcBef>
              <a:buClr>
                <a:schemeClr val="dk1"/>
              </a:buClr>
              <a:buSzPts val="9600"/>
              <a:buFont typeface="Lato"/>
              <a:buNone/>
              <a:defRPr sz="9600">
                <a:solidFill>
                  <a:schemeClr val="dk1"/>
                </a:solidFill>
                <a:latin typeface="Lato"/>
                <a:ea typeface="Lato"/>
                <a:cs typeface="Lato"/>
                <a:sym typeface="Lato"/>
              </a:defRPr>
            </a:lvl1pPr>
            <a:lvl2pPr lvl="1" algn="ctr">
              <a:spcBef>
                <a:spcPts val="0"/>
              </a:spcBef>
              <a:buClr>
                <a:schemeClr val="dk1"/>
              </a:buClr>
              <a:buSzPts val="9600"/>
              <a:buFont typeface="Lato"/>
              <a:buNone/>
              <a:defRPr sz="9600">
                <a:solidFill>
                  <a:schemeClr val="dk1"/>
                </a:solidFill>
                <a:latin typeface="Lato"/>
                <a:ea typeface="Lato"/>
                <a:cs typeface="Lato"/>
                <a:sym typeface="Lato"/>
              </a:defRPr>
            </a:lvl2pPr>
            <a:lvl3pPr lvl="2" algn="ctr">
              <a:spcBef>
                <a:spcPts val="0"/>
              </a:spcBef>
              <a:buClr>
                <a:schemeClr val="dk1"/>
              </a:buClr>
              <a:buSzPts val="9600"/>
              <a:buFont typeface="Lato"/>
              <a:buNone/>
              <a:defRPr sz="9600">
                <a:solidFill>
                  <a:schemeClr val="dk1"/>
                </a:solidFill>
                <a:latin typeface="Lato"/>
                <a:ea typeface="Lato"/>
                <a:cs typeface="Lato"/>
                <a:sym typeface="Lato"/>
              </a:defRPr>
            </a:lvl3pPr>
            <a:lvl4pPr lvl="3" algn="ctr">
              <a:spcBef>
                <a:spcPts val="0"/>
              </a:spcBef>
              <a:buClr>
                <a:schemeClr val="dk1"/>
              </a:buClr>
              <a:buSzPts val="9600"/>
              <a:buFont typeface="Lato"/>
              <a:buNone/>
              <a:defRPr sz="9600">
                <a:solidFill>
                  <a:schemeClr val="dk1"/>
                </a:solidFill>
                <a:latin typeface="Lato"/>
                <a:ea typeface="Lato"/>
                <a:cs typeface="Lato"/>
                <a:sym typeface="Lato"/>
              </a:defRPr>
            </a:lvl4pPr>
            <a:lvl5pPr lvl="4" algn="ctr">
              <a:spcBef>
                <a:spcPts val="0"/>
              </a:spcBef>
              <a:buClr>
                <a:schemeClr val="dk1"/>
              </a:buClr>
              <a:buSzPts val="9600"/>
              <a:buFont typeface="Lato"/>
              <a:buNone/>
              <a:defRPr sz="9600">
                <a:solidFill>
                  <a:schemeClr val="dk1"/>
                </a:solidFill>
                <a:latin typeface="Lato"/>
                <a:ea typeface="Lato"/>
                <a:cs typeface="Lato"/>
                <a:sym typeface="Lato"/>
              </a:defRPr>
            </a:lvl5pPr>
            <a:lvl6pPr lvl="5" algn="ctr">
              <a:spcBef>
                <a:spcPts val="0"/>
              </a:spcBef>
              <a:buClr>
                <a:schemeClr val="dk1"/>
              </a:buClr>
              <a:buSzPts val="9600"/>
              <a:buFont typeface="Lato"/>
              <a:buNone/>
              <a:defRPr sz="9600">
                <a:solidFill>
                  <a:schemeClr val="dk1"/>
                </a:solidFill>
                <a:latin typeface="Lato"/>
                <a:ea typeface="Lato"/>
                <a:cs typeface="Lato"/>
                <a:sym typeface="Lato"/>
              </a:defRPr>
            </a:lvl6pPr>
            <a:lvl7pPr lvl="6" algn="ctr">
              <a:spcBef>
                <a:spcPts val="0"/>
              </a:spcBef>
              <a:buClr>
                <a:schemeClr val="dk1"/>
              </a:buClr>
              <a:buSzPts val="9600"/>
              <a:buFont typeface="Lato"/>
              <a:buNone/>
              <a:defRPr sz="9600">
                <a:solidFill>
                  <a:schemeClr val="dk1"/>
                </a:solidFill>
                <a:latin typeface="Lato"/>
                <a:ea typeface="Lato"/>
                <a:cs typeface="Lato"/>
                <a:sym typeface="Lato"/>
              </a:defRPr>
            </a:lvl7pPr>
            <a:lvl8pPr lvl="7" algn="ctr">
              <a:spcBef>
                <a:spcPts val="0"/>
              </a:spcBef>
              <a:buClr>
                <a:schemeClr val="dk1"/>
              </a:buClr>
              <a:buSzPts val="9600"/>
              <a:buFont typeface="Lato"/>
              <a:buNone/>
              <a:defRPr sz="9600">
                <a:solidFill>
                  <a:schemeClr val="dk1"/>
                </a:solidFill>
                <a:latin typeface="Lato"/>
                <a:ea typeface="Lato"/>
                <a:cs typeface="Lato"/>
                <a:sym typeface="Lato"/>
              </a:defRPr>
            </a:lvl8pPr>
            <a:lvl9pPr lvl="8" algn="ctr">
              <a:spcBef>
                <a:spcPts val="0"/>
              </a:spcBef>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algn="ctr">
              <a:spcBef>
                <a:spcPts val="0"/>
              </a:spcBef>
              <a:buClr>
                <a:schemeClr val="lt1"/>
              </a:buClr>
              <a:buSzPts val="4800"/>
              <a:buNone/>
              <a:defRPr sz="4800">
                <a:solidFill>
                  <a:schemeClr val="lt1"/>
                </a:solidFill>
              </a:defRPr>
            </a:lvl1pPr>
            <a:lvl2pPr lvl="1" algn="ctr">
              <a:spcBef>
                <a:spcPts val="0"/>
              </a:spcBef>
              <a:buClr>
                <a:schemeClr val="lt1"/>
              </a:buClr>
              <a:buSzPts val="4800"/>
              <a:buNone/>
              <a:defRPr sz="4800">
                <a:solidFill>
                  <a:schemeClr val="lt1"/>
                </a:solidFill>
              </a:defRPr>
            </a:lvl2pPr>
            <a:lvl3pPr lvl="2" algn="ctr">
              <a:spcBef>
                <a:spcPts val="0"/>
              </a:spcBef>
              <a:buClr>
                <a:schemeClr val="lt1"/>
              </a:buClr>
              <a:buSzPts val="4800"/>
              <a:buNone/>
              <a:defRPr sz="4800">
                <a:solidFill>
                  <a:schemeClr val="lt1"/>
                </a:solidFill>
              </a:defRPr>
            </a:lvl3pPr>
            <a:lvl4pPr lvl="3" algn="ctr">
              <a:spcBef>
                <a:spcPts val="0"/>
              </a:spcBef>
              <a:buClr>
                <a:schemeClr val="lt1"/>
              </a:buClr>
              <a:buSzPts val="4800"/>
              <a:buNone/>
              <a:defRPr sz="4800">
                <a:solidFill>
                  <a:schemeClr val="lt1"/>
                </a:solidFill>
              </a:defRPr>
            </a:lvl4pPr>
            <a:lvl5pPr lvl="4" algn="ctr">
              <a:spcBef>
                <a:spcPts val="0"/>
              </a:spcBef>
              <a:buClr>
                <a:schemeClr val="lt1"/>
              </a:buClr>
              <a:buSzPts val="4800"/>
              <a:buNone/>
              <a:defRPr sz="4800">
                <a:solidFill>
                  <a:schemeClr val="lt1"/>
                </a:solidFill>
              </a:defRPr>
            </a:lvl5pPr>
            <a:lvl6pPr lvl="5" algn="ctr">
              <a:spcBef>
                <a:spcPts val="0"/>
              </a:spcBef>
              <a:buClr>
                <a:schemeClr val="lt1"/>
              </a:buClr>
              <a:buSzPts val="4800"/>
              <a:buNone/>
              <a:defRPr sz="4800">
                <a:solidFill>
                  <a:schemeClr val="lt1"/>
                </a:solidFill>
              </a:defRPr>
            </a:lvl6pPr>
            <a:lvl7pPr lvl="6" algn="ctr">
              <a:spcBef>
                <a:spcPts val="0"/>
              </a:spcBef>
              <a:buClr>
                <a:schemeClr val="lt1"/>
              </a:buClr>
              <a:buSzPts val="4800"/>
              <a:buNone/>
              <a:defRPr sz="4800">
                <a:solidFill>
                  <a:schemeClr val="lt1"/>
                </a:solidFill>
              </a:defRPr>
            </a:lvl7pPr>
            <a:lvl8pPr lvl="7" algn="ctr">
              <a:spcBef>
                <a:spcPts val="0"/>
              </a:spcBef>
              <a:buClr>
                <a:schemeClr val="lt1"/>
              </a:buClr>
              <a:buSzPts val="4800"/>
              <a:buNone/>
              <a:defRPr sz="4800">
                <a:solidFill>
                  <a:schemeClr val="lt1"/>
                </a:solidFill>
              </a:defRPr>
            </a:lvl8pPr>
            <a:lvl9pPr lvl="8" algn="ctr">
              <a:spcBef>
                <a:spcPts val="0"/>
              </a:spcBef>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algn="ctr">
              <a:spcBef>
                <a:spcPts val="0"/>
              </a:spcBef>
              <a:buClr>
                <a:schemeClr val="dk1"/>
              </a:buClr>
              <a:buSzPts val="3600"/>
              <a:buNone/>
              <a:defRPr sz="3600">
                <a:solidFill>
                  <a:schemeClr val="dk1"/>
                </a:solidFill>
              </a:defRPr>
            </a:lvl1pPr>
            <a:lvl2pPr lvl="1" algn="ctr">
              <a:spcBef>
                <a:spcPts val="0"/>
              </a:spcBef>
              <a:buClr>
                <a:schemeClr val="dk1"/>
              </a:buClr>
              <a:buSzPts val="3600"/>
              <a:buNone/>
              <a:defRPr sz="3600">
                <a:solidFill>
                  <a:schemeClr val="dk1"/>
                </a:solidFill>
              </a:defRPr>
            </a:lvl2pPr>
            <a:lvl3pPr lvl="2" algn="ctr">
              <a:spcBef>
                <a:spcPts val="0"/>
              </a:spcBef>
              <a:buClr>
                <a:schemeClr val="dk1"/>
              </a:buClr>
              <a:buSzPts val="3600"/>
              <a:buNone/>
              <a:defRPr sz="3600">
                <a:solidFill>
                  <a:schemeClr val="dk1"/>
                </a:solidFill>
              </a:defRPr>
            </a:lvl3pPr>
            <a:lvl4pPr lvl="3" algn="ctr">
              <a:spcBef>
                <a:spcPts val="0"/>
              </a:spcBef>
              <a:buClr>
                <a:schemeClr val="dk1"/>
              </a:buClr>
              <a:buSzPts val="3600"/>
              <a:buNone/>
              <a:defRPr sz="3600">
                <a:solidFill>
                  <a:schemeClr val="dk1"/>
                </a:solidFill>
              </a:defRPr>
            </a:lvl4pPr>
            <a:lvl5pPr lvl="4" algn="ctr">
              <a:spcBef>
                <a:spcPts val="0"/>
              </a:spcBef>
              <a:buClr>
                <a:schemeClr val="dk1"/>
              </a:buClr>
              <a:buSzPts val="3600"/>
              <a:buNone/>
              <a:defRPr sz="3600">
                <a:solidFill>
                  <a:schemeClr val="dk1"/>
                </a:solidFill>
              </a:defRPr>
            </a:lvl5pPr>
            <a:lvl6pPr lvl="5" algn="ctr">
              <a:spcBef>
                <a:spcPts val="0"/>
              </a:spcBef>
              <a:buClr>
                <a:schemeClr val="dk1"/>
              </a:buClr>
              <a:buSzPts val="3600"/>
              <a:buNone/>
              <a:defRPr sz="3600">
                <a:solidFill>
                  <a:schemeClr val="dk1"/>
                </a:solidFill>
              </a:defRPr>
            </a:lvl6pPr>
            <a:lvl7pPr lvl="6" algn="ctr">
              <a:spcBef>
                <a:spcPts val="0"/>
              </a:spcBef>
              <a:buClr>
                <a:schemeClr val="dk1"/>
              </a:buClr>
              <a:buSzPts val="3600"/>
              <a:buNone/>
              <a:defRPr sz="3600">
                <a:solidFill>
                  <a:schemeClr val="dk1"/>
                </a:solidFill>
              </a:defRPr>
            </a:lvl7pPr>
            <a:lvl8pPr lvl="7" algn="ctr">
              <a:spcBef>
                <a:spcPts val="0"/>
              </a:spcBef>
              <a:buClr>
                <a:schemeClr val="dk1"/>
              </a:buClr>
              <a:buSzPts val="3600"/>
              <a:buNone/>
              <a:defRPr sz="3600">
                <a:solidFill>
                  <a:schemeClr val="dk1"/>
                </a:solidFill>
              </a:defRPr>
            </a:lvl8pPr>
            <a:lvl9pPr lvl="8" algn="ctr">
              <a:spcBef>
                <a:spcPts val="0"/>
              </a:spcBef>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gif"/><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data-x.blog/resources/" TargetMode="External"/><Relationship Id="rId4" Type="http://schemas.openxmlformats.org/officeDocument/2006/relationships/hyperlink" Target="https://beckernick.github.io/matrix-factorization-recommend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gif"/><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1542000"/>
          </a:xfrm>
          <a:prstGeom prst="rect">
            <a:avLst/>
          </a:prstGeom>
        </p:spPr>
        <p:txBody>
          <a:bodyPr anchorCtr="0" anchor="t" bIns="91425" lIns="91425" rIns="91425" wrap="square" tIns="91425">
            <a:noAutofit/>
          </a:bodyPr>
          <a:lstStyle/>
          <a:p>
            <a:pPr indent="0" lvl="0" marL="0">
              <a:spcBef>
                <a:spcPts val="0"/>
              </a:spcBef>
              <a:buNone/>
            </a:pPr>
            <a:r>
              <a:rPr lang="en"/>
              <a:t>Eat Easy</a:t>
            </a:r>
          </a:p>
        </p:txBody>
      </p:sp>
      <p:sp>
        <p:nvSpPr>
          <p:cNvPr id="73" name="Shape 73"/>
          <p:cNvSpPr txBox="1"/>
          <p:nvPr>
            <p:ph idx="1" type="subTitle"/>
          </p:nvPr>
        </p:nvSpPr>
        <p:spPr>
          <a:xfrm>
            <a:off x="2390267" y="3238450"/>
            <a:ext cx="6331500" cy="1241700"/>
          </a:xfrm>
          <a:prstGeom prst="rect">
            <a:avLst/>
          </a:prstGeom>
        </p:spPr>
        <p:txBody>
          <a:bodyPr anchorCtr="0" anchor="b" bIns="91425" lIns="91425" rIns="91425" wrap="square" tIns="91425">
            <a:noAutofit/>
          </a:bodyPr>
          <a:lstStyle/>
          <a:p>
            <a:pPr indent="0" lvl="0" marL="0">
              <a:spcBef>
                <a:spcPts val="0"/>
              </a:spcBef>
              <a:buNone/>
            </a:pPr>
            <a:r>
              <a:rPr lang="en"/>
              <a:t>Arpit Vyas, Benjamin Tan, Rebecca Lysaght, </a:t>
            </a:r>
            <a:r>
              <a:rPr lang="en"/>
              <a:t>Yiqi Lin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47875" y="658800"/>
            <a:ext cx="2271300" cy="312000"/>
          </a:xfrm>
          <a:prstGeom prst="rect">
            <a:avLst/>
          </a:prstGeom>
        </p:spPr>
        <p:txBody>
          <a:bodyPr anchorCtr="0" anchor="b" bIns="91425" lIns="91425" rIns="91425" wrap="square" tIns="91425">
            <a:noAutofit/>
          </a:bodyPr>
          <a:lstStyle/>
          <a:p>
            <a:pPr indent="0" lvl="0" marL="0" rtl="0">
              <a:spcBef>
                <a:spcPts val="0"/>
              </a:spcBef>
              <a:buNone/>
            </a:pPr>
            <a:r>
              <a:rPr lang="en"/>
              <a:t>Filter</a:t>
            </a:r>
          </a:p>
        </p:txBody>
      </p:sp>
      <p:pic>
        <p:nvPicPr>
          <p:cNvPr id="172" name="Shape 172"/>
          <p:cNvPicPr preferRelativeResize="0"/>
          <p:nvPr/>
        </p:nvPicPr>
        <p:blipFill rotWithShape="1">
          <a:blip r:embed="rId3">
            <a:alphaModFix/>
          </a:blip>
          <a:srcRect b="0" l="0" r="0" t="5195"/>
          <a:stretch/>
        </p:blipFill>
        <p:spPr>
          <a:xfrm>
            <a:off x="4567000" y="537124"/>
            <a:ext cx="3990374" cy="4069250"/>
          </a:xfrm>
          <a:prstGeom prst="rect">
            <a:avLst/>
          </a:prstGeom>
          <a:noFill/>
          <a:ln>
            <a:noFill/>
          </a:ln>
        </p:spPr>
      </p:pic>
      <p:sp>
        <p:nvSpPr>
          <p:cNvPr id="173" name="Shape 173"/>
          <p:cNvSpPr txBox="1"/>
          <p:nvPr>
            <p:ph idx="1" type="body"/>
          </p:nvPr>
        </p:nvSpPr>
        <p:spPr>
          <a:xfrm>
            <a:off x="394375" y="970800"/>
            <a:ext cx="3709200" cy="36357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Font typeface="Arial"/>
              <a:buChar char="●"/>
            </a:pPr>
            <a:r>
              <a:rPr lang="en" sz="1400">
                <a:latin typeface="Arial"/>
                <a:ea typeface="Arial"/>
                <a:cs typeface="Arial"/>
                <a:sym typeface="Arial"/>
              </a:rPr>
              <a:t>Collect all restaurant categories, ask the user which category of food they would like, iterate over all restaurants; if the restaurant belongs to the user category, add it to the list.</a:t>
            </a:r>
          </a:p>
          <a:p>
            <a:pPr indent="-317500" lvl="0" marL="457200" rtl="0">
              <a:spcBef>
                <a:spcPts val="0"/>
              </a:spcBef>
              <a:buSzPts val="1400"/>
              <a:buFont typeface="Arial"/>
              <a:buChar char="●"/>
            </a:pPr>
            <a:r>
              <a:rPr lang="en" sz="1400">
                <a:latin typeface="Arial"/>
                <a:ea typeface="Arial"/>
                <a:cs typeface="Arial"/>
                <a:sym typeface="Arial"/>
              </a:rPr>
              <a:t>open_restaurants takes in a restaurant dataframe and a meal time, iterates over all restaurants, extracts each restaurant’s weekly hours as stored in the dataframe and removes all restaurants that are not open during the given meal time. </a:t>
            </a:r>
          </a:p>
          <a:p>
            <a:pPr indent="0" lvl="0" marL="0" rtl="0">
              <a:spcBef>
                <a:spcPts val="0"/>
              </a:spcBef>
              <a:buNone/>
            </a:pPr>
            <a:r>
              <a:t/>
            </a:r>
            <a:endParaRPr sz="1000"/>
          </a:p>
          <a:p>
            <a:pPr indent="0" lvl="0" marL="0" rtl="0">
              <a:spcBef>
                <a:spcPts val="0"/>
              </a:spcBef>
              <a:buNone/>
            </a:pPr>
            <a:r>
              <a:t/>
            </a:r>
            <a:endParaRPr sz="1000"/>
          </a:p>
          <a:p>
            <a:pPr indent="0" lvl="0" marL="0" rtl="0">
              <a:spcBef>
                <a:spcPts val="0"/>
              </a:spcBef>
              <a:buNone/>
            </a:pPr>
            <a:r>
              <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2400250" y="423550"/>
            <a:ext cx="6321600" cy="635400"/>
          </a:xfrm>
          <a:prstGeom prst="rect">
            <a:avLst/>
          </a:prstGeom>
        </p:spPr>
        <p:txBody>
          <a:bodyPr anchorCtr="0" anchor="t" bIns="91425" lIns="91425" rIns="91425" wrap="square" tIns="91425">
            <a:noAutofit/>
          </a:bodyPr>
          <a:lstStyle/>
          <a:p>
            <a:pPr indent="0" lvl="0" marL="0">
              <a:spcBef>
                <a:spcPts val="0"/>
              </a:spcBef>
              <a:buNone/>
            </a:pPr>
            <a:r>
              <a:rPr lang="en"/>
              <a:t>Recommendation Model</a:t>
            </a:r>
          </a:p>
        </p:txBody>
      </p:sp>
      <p:sp>
        <p:nvSpPr>
          <p:cNvPr id="179" name="Shape 179"/>
          <p:cNvSpPr/>
          <p:nvPr/>
        </p:nvSpPr>
        <p:spPr>
          <a:xfrm>
            <a:off x="3843298" y="1618449"/>
            <a:ext cx="4782000" cy="4317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b="0" i="0" lang="en" sz="2100" u="none" cap="none" strike="noStrike">
                <a:solidFill>
                  <a:srgbClr val="000000"/>
                </a:solidFill>
                <a:latin typeface="Arial"/>
                <a:ea typeface="Arial"/>
                <a:cs typeface="Arial"/>
                <a:sym typeface="Arial"/>
              </a:rPr>
              <a:t>Y = b</a:t>
            </a:r>
            <a:r>
              <a:rPr b="0" i="0" lang="en" sz="1200" u="none" cap="none" strike="noStrike">
                <a:solidFill>
                  <a:srgbClr val="000000"/>
                </a:solidFill>
                <a:latin typeface="Arial"/>
                <a:ea typeface="Arial"/>
                <a:cs typeface="Arial"/>
                <a:sym typeface="Arial"/>
              </a:rPr>
              <a:t>0</a:t>
            </a:r>
            <a:r>
              <a:rPr b="0" i="0" lang="en" sz="2100" u="none" cap="none" strike="noStrike">
                <a:solidFill>
                  <a:srgbClr val="000000"/>
                </a:solidFill>
                <a:latin typeface="Arial"/>
                <a:ea typeface="Arial"/>
                <a:cs typeface="Arial"/>
                <a:sym typeface="Arial"/>
              </a:rPr>
              <a:t> + b</a:t>
            </a:r>
            <a:r>
              <a:rPr b="0" i="0" lang="en" sz="1200" u="none" cap="none" strike="noStrike">
                <a:solidFill>
                  <a:srgbClr val="000000"/>
                </a:solidFill>
                <a:latin typeface="Arial"/>
                <a:ea typeface="Arial"/>
                <a:cs typeface="Arial"/>
                <a:sym typeface="Arial"/>
              </a:rPr>
              <a:t>1</a:t>
            </a:r>
            <a:r>
              <a:rPr b="0" i="0" lang="en" sz="2100" u="none" cap="none" strike="noStrike">
                <a:solidFill>
                  <a:srgbClr val="000000"/>
                </a:solidFill>
                <a:latin typeface="Arial"/>
                <a:ea typeface="Arial"/>
                <a:cs typeface="Arial"/>
                <a:sym typeface="Arial"/>
              </a:rPr>
              <a:t>*X</a:t>
            </a:r>
            <a:r>
              <a:rPr b="0" i="0" lang="en" sz="1200" u="none" cap="none" strike="noStrike">
                <a:solidFill>
                  <a:srgbClr val="000000"/>
                </a:solidFill>
                <a:latin typeface="Arial"/>
                <a:ea typeface="Arial"/>
                <a:cs typeface="Arial"/>
                <a:sym typeface="Arial"/>
              </a:rPr>
              <a:t>1</a:t>
            </a:r>
            <a:r>
              <a:rPr b="0" i="0" lang="en" sz="2100" u="none" cap="none" strike="noStrike">
                <a:solidFill>
                  <a:srgbClr val="000000"/>
                </a:solidFill>
                <a:latin typeface="Arial"/>
                <a:ea typeface="Arial"/>
                <a:cs typeface="Arial"/>
                <a:sym typeface="Arial"/>
              </a:rPr>
              <a:t> + b</a:t>
            </a:r>
            <a:r>
              <a:rPr b="0" i="0" lang="en" sz="1200" u="none" cap="none" strike="noStrike">
                <a:solidFill>
                  <a:srgbClr val="000000"/>
                </a:solidFill>
                <a:latin typeface="Arial"/>
                <a:ea typeface="Arial"/>
                <a:cs typeface="Arial"/>
                <a:sym typeface="Arial"/>
              </a:rPr>
              <a:t>2</a:t>
            </a:r>
            <a:r>
              <a:rPr b="0" i="0" lang="en" sz="2100" u="none" cap="none" strike="noStrike">
                <a:solidFill>
                  <a:srgbClr val="000000"/>
                </a:solidFill>
                <a:latin typeface="Arial"/>
                <a:ea typeface="Arial"/>
                <a:cs typeface="Arial"/>
                <a:sym typeface="Arial"/>
              </a:rPr>
              <a:t>*X</a:t>
            </a:r>
            <a:r>
              <a:rPr b="0" i="0" lang="en" sz="1200" u="none" cap="none" strike="noStrike">
                <a:solidFill>
                  <a:srgbClr val="000000"/>
                </a:solidFill>
                <a:latin typeface="Arial"/>
                <a:ea typeface="Arial"/>
                <a:cs typeface="Arial"/>
                <a:sym typeface="Arial"/>
              </a:rPr>
              <a:t>2</a:t>
            </a:r>
            <a:r>
              <a:rPr b="0" i="0" lang="en" sz="2100" u="none" cap="none" strike="noStrike">
                <a:solidFill>
                  <a:srgbClr val="000000"/>
                </a:solidFill>
                <a:latin typeface="Arial"/>
                <a:ea typeface="Arial"/>
                <a:cs typeface="Arial"/>
                <a:sym typeface="Arial"/>
              </a:rPr>
              <a:t> + b</a:t>
            </a:r>
            <a:r>
              <a:rPr b="0" i="0" lang="en" sz="1200" u="none" cap="none" strike="noStrike">
                <a:solidFill>
                  <a:srgbClr val="000000"/>
                </a:solidFill>
                <a:latin typeface="Arial"/>
                <a:ea typeface="Arial"/>
                <a:cs typeface="Arial"/>
                <a:sym typeface="Arial"/>
              </a:rPr>
              <a:t>3</a:t>
            </a:r>
            <a:r>
              <a:rPr b="0" i="0" lang="en" sz="2100" u="none" cap="none" strike="noStrike">
                <a:solidFill>
                  <a:srgbClr val="000000"/>
                </a:solidFill>
                <a:latin typeface="Arial"/>
                <a:ea typeface="Arial"/>
                <a:cs typeface="Arial"/>
                <a:sym typeface="Arial"/>
              </a:rPr>
              <a:t>*X</a:t>
            </a:r>
            <a:r>
              <a:rPr b="0" i="0" lang="en" sz="1200" u="none" cap="none" strike="noStrike">
                <a:solidFill>
                  <a:srgbClr val="000000"/>
                </a:solidFill>
                <a:latin typeface="Arial"/>
                <a:ea typeface="Arial"/>
                <a:cs typeface="Arial"/>
                <a:sym typeface="Arial"/>
              </a:rPr>
              <a:t>3</a:t>
            </a:r>
            <a:r>
              <a:rPr lang="en" sz="2100">
                <a:solidFill>
                  <a:schemeClr val="dk2"/>
                </a:solidFill>
              </a:rPr>
              <a:t>+ b</a:t>
            </a:r>
            <a:r>
              <a:rPr lang="en" sz="1200">
                <a:solidFill>
                  <a:schemeClr val="dk2"/>
                </a:solidFill>
              </a:rPr>
              <a:t>4</a:t>
            </a:r>
            <a:r>
              <a:rPr lang="en" sz="2100">
                <a:solidFill>
                  <a:schemeClr val="dk2"/>
                </a:solidFill>
              </a:rPr>
              <a:t>*X</a:t>
            </a:r>
            <a:r>
              <a:rPr lang="en" sz="1200">
                <a:solidFill>
                  <a:schemeClr val="dk2"/>
                </a:solidFill>
              </a:rPr>
              <a:t>4</a:t>
            </a:r>
          </a:p>
        </p:txBody>
      </p:sp>
      <p:sp>
        <p:nvSpPr>
          <p:cNvPr id="180" name="Shape 180"/>
          <p:cNvSpPr txBox="1"/>
          <p:nvPr/>
        </p:nvSpPr>
        <p:spPr>
          <a:xfrm>
            <a:off x="3734700" y="2341750"/>
            <a:ext cx="5409300" cy="1038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latin typeface="Arial"/>
                <a:ea typeface="Arial"/>
                <a:cs typeface="Arial"/>
                <a:sym typeface="Arial"/>
              </a:rPr>
              <a:t>X</a:t>
            </a:r>
            <a:r>
              <a:rPr lang="en" sz="1400">
                <a:latin typeface="Arial"/>
                <a:ea typeface="Arial"/>
                <a:cs typeface="Arial"/>
                <a:sym typeface="Arial"/>
              </a:rPr>
              <a:t>1 : modified </a:t>
            </a:r>
            <a:r>
              <a:rPr lang="en"/>
              <a:t>g</a:t>
            </a:r>
            <a:r>
              <a:rPr lang="en" sz="1400">
                <a:latin typeface="Arial"/>
                <a:ea typeface="Arial"/>
                <a:cs typeface="Arial"/>
                <a:sym typeface="Arial"/>
              </a:rPr>
              <a:t>lobal star of the restaurant on user A</a:t>
            </a:r>
            <a:r>
              <a:rPr lang="en"/>
              <a:t>’s perspective</a:t>
            </a:r>
          </a:p>
          <a:p>
            <a:pPr indent="0" lvl="0" marL="0" marR="0" rtl="0" algn="l">
              <a:spcBef>
                <a:spcPts val="0"/>
              </a:spcBef>
              <a:buNone/>
            </a:pPr>
            <a:r>
              <a:rPr lang="en" sz="2100">
                <a:latin typeface="Arial"/>
                <a:ea typeface="Arial"/>
                <a:cs typeface="Arial"/>
                <a:sym typeface="Arial"/>
              </a:rPr>
              <a:t>X</a:t>
            </a:r>
            <a:r>
              <a:rPr lang="en" sz="1400">
                <a:latin typeface="Arial"/>
                <a:ea typeface="Arial"/>
                <a:cs typeface="Arial"/>
                <a:sym typeface="Arial"/>
              </a:rPr>
              <a:t>2 : Similarity between user A and the restaurant</a:t>
            </a:r>
          </a:p>
          <a:p>
            <a:pPr indent="0" lvl="0" marL="0" marR="0" rtl="0" algn="l">
              <a:spcBef>
                <a:spcPts val="0"/>
              </a:spcBef>
              <a:buNone/>
            </a:pPr>
            <a:r>
              <a:rPr lang="en" sz="2100">
                <a:latin typeface="Arial"/>
                <a:ea typeface="Arial"/>
                <a:cs typeface="Arial"/>
                <a:sym typeface="Arial"/>
              </a:rPr>
              <a:t>X</a:t>
            </a:r>
            <a:r>
              <a:rPr lang="en" sz="1400">
                <a:latin typeface="Arial"/>
                <a:ea typeface="Arial"/>
                <a:cs typeface="Arial"/>
                <a:sym typeface="Arial"/>
              </a:rPr>
              <a:t>3 : Reciprocal of distance</a:t>
            </a:r>
            <a:r>
              <a:rPr lang="en" sz="1400">
                <a:solidFill>
                  <a:schemeClr val="dk1"/>
                </a:solidFill>
                <a:latin typeface="Arial"/>
                <a:ea typeface="Arial"/>
                <a:cs typeface="Arial"/>
                <a:sym typeface="Arial"/>
              </a:rPr>
              <a:t> </a:t>
            </a:r>
          </a:p>
          <a:p>
            <a:pPr indent="0" lvl="0" marL="0" rtl="0">
              <a:spcBef>
                <a:spcPts val="0"/>
              </a:spcBef>
              <a:buClr>
                <a:schemeClr val="dk2"/>
              </a:buClr>
              <a:buFont typeface="Arial"/>
              <a:buNone/>
            </a:pPr>
            <a:r>
              <a:rPr lang="en" sz="2100">
                <a:solidFill>
                  <a:schemeClr val="dk2"/>
                </a:solidFill>
              </a:rPr>
              <a:t>X</a:t>
            </a:r>
            <a:r>
              <a:rPr lang="en">
                <a:solidFill>
                  <a:schemeClr val="dk2"/>
                </a:solidFill>
              </a:rPr>
              <a:t>4 : Average star rating</a:t>
            </a:r>
          </a:p>
          <a:p>
            <a:pPr indent="0" lvl="0" marL="0" marR="0" rtl="0" algn="l">
              <a:spcBef>
                <a:spcPts val="0"/>
              </a:spcBef>
              <a:buNone/>
            </a:pPr>
            <a:r>
              <a:t/>
            </a:r>
            <a:endParaRPr>
              <a:solidFill>
                <a:schemeClr val="dk1"/>
              </a:solidFill>
            </a:endParaRPr>
          </a:p>
        </p:txBody>
      </p:sp>
      <p:sp>
        <p:nvSpPr>
          <p:cNvPr id="181" name="Shape 181"/>
          <p:cNvSpPr txBox="1"/>
          <p:nvPr/>
        </p:nvSpPr>
        <p:spPr>
          <a:xfrm>
            <a:off x="956471" y="1126494"/>
            <a:ext cx="19488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600">
                <a:latin typeface="Arial"/>
                <a:ea typeface="Arial"/>
                <a:cs typeface="Arial"/>
                <a:sym typeface="Arial"/>
              </a:rPr>
              <a:t>For user A: </a:t>
            </a:r>
          </a:p>
        </p:txBody>
      </p:sp>
      <p:sp>
        <p:nvSpPr>
          <p:cNvPr id="182" name="Shape 182"/>
          <p:cNvSpPr/>
          <p:nvPr/>
        </p:nvSpPr>
        <p:spPr>
          <a:xfrm>
            <a:off x="2070925" y="1401250"/>
            <a:ext cx="1090500" cy="3062700"/>
          </a:xfrm>
          <a:prstGeom prst="ellipse">
            <a:avLst/>
          </a:prstGeom>
          <a:solidFill>
            <a:schemeClr val="lt1"/>
          </a:solidFill>
          <a:ln cap="flat" cmpd="sng" w="28575">
            <a:solidFill>
              <a:srgbClr val="FF0000"/>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chemeClr val="lt1"/>
              </a:solidFill>
              <a:latin typeface="Calibri"/>
              <a:ea typeface="Calibri"/>
              <a:cs typeface="Calibri"/>
              <a:sym typeface="Calibri"/>
            </a:endParaRPr>
          </a:p>
        </p:txBody>
      </p:sp>
      <p:graphicFrame>
        <p:nvGraphicFramePr>
          <p:cNvPr id="183" name="Shape 183"/>
          <p:cNvGraphicFramePr/>
          <p:nvPr/>
        </p:nvGraphicFramePr>
        <p:xfrm>
          <a:off x="956471" y="1670875"/>
          <a:ext cx="3000000" cy="3000000"/>
        </p:xfrm>
        <a:graphic>
          <a:graphicData uri="http://schemas.openxmlformats.org/drawingml/2006/table">
            <a:tbl>
              <a:tblPr bandRow="1" firstRow="1">
                <a:noFill/>
                <a:tableStyleId>{52F1AD40-9E50-4DF6-8C2E-7083DCEDB084}</a:tableStyleId>
              </a:tblPr>
              <a:tblGrid>
                <a:gridCol w="1191950"/>
                <a:gridCol w="1191950"/>
              </a:tblGrid>
              <a:tr h="382150">
                <a:tc>
                  <a:txBody>
                    <a:bodyPr>
                      <a:noAutofit/>
                    </a:bodyPr>
                    <a:lstStyle/>
                    <a:p>
                      <a:pPr indent="0" lvl="0" marL="0" marR="0" rtl="0" algn="l">
                        <a:spcBef>
                          <a:spcPts val="0"/>
                        </a:spcBef>
                        <a:buNone/>
                      </a:pPr>
                      <a:r>
                        <a:rPr lang="en" sz="1400" u="none" cap="none" strike="noStrike">
                          <a:solidFill>
                            <a:srgbClr val="000000"/>
                          </a:solidFill>
                        </a:rPr>
                        <a:t>Restaurant 1</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 1</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2</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a:t>
                      </a:r>
                      <a:r>
                        <a:rPr lang="en" sz="1400">
                          <a:solidFill>
                            <a:srgbClr val="000000"/>
                          </a:solidFill>
                        </a:rPr>
                        <a:t> 2</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3</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 3</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4</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 4</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5</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 5</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6</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 6</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677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en" sz="1400">
                          <a:solidFill>
                            <a:srgbClr val="000000"/>
                          </a:solidFill>
                        </a:rPr>
                        <a:t>Restaurant 7</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lang="en" sz="1400">
                          <a:solidFill>
                            <a:srgbClr val="000000"/>
                          </a:solidFill>
                        </a:rPr>
                        <a:t>Score7</a:t>
                      </a:r>
                    </a:p>
                  </a:txBody>
                  <a:tcPr marT="34300" marB="34300" marR="68600" marL="686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cxnSp>
        <p:nvCxnSpPr>
          <p:cNvPr id="184" name="Shape 184"/>
          <p:cNvCxnSpPr>
            <a:stCxn id="179" idx="1"/>
          </p:cNvCxnSpPr>
          <p:nvPr/>
        </p:nvCxnSpPr>
        <p:spPr>
          <a:xfrm flipH="1">
            <a:off x="3120298" y="1834299"/>
            <a:ext cx="723000" cy="37800"/>
          </a:xfrm>
          <a:prstGeom prst="straightConnector1">
            <a:avLst/>
          </a:prstGeom>
          <a:noFill/>
          <a:ln cap="flat" cmpd="sng" w="28575">
            <a:solidFill>
              <a:srgbClr val="000000"/>
            </a:solidFill>
            <a:prstDash val="solid"/>
            <a:miter lim="800000"/>
            <a:headEnd len="med" w="med" type="none"/>
            <a:tailEnd len="lg" w="lg" type="triangle"/>
          </a:ln>
        </p:spPr>
      </p:cxnSp>
      <p:cxnSp>
        <p:nvCxnSpPr>
          <p:cNvPr id="185" name="Shape 185"/>
          <p:cNvCxnSpPr>
            <a:stCxn id="179" idx="1"/>
          </p:cNvCxnSpPr>
          <p:nvPr/>
        </p:nvCxnSpPr>
        <p:spPr>
          <a:xfrm flipH="1">
            <a:off x="3167398" y="1834299"/>
            <a:ext cx="675900" cy="387600"/>
          </a:xfrm>
          <a:prstGeom prst="straightConnector1">
            <a:avLst/>
          </a:prstGeom>
          <a:noFill/>
          <a:ln cap="flat" cmpd="sng" w="28575">
            <a:solidFill>
              <a:srgbClr val="000000"/>
            </a:solidFill>
            <a:prstDash val="solid"/>
            <a:miter lim="800000"/>
            <a:headEnd len="med" w="med" type="none"/>
            <a:tailEnd len="lg" w="lg" type="triangle"/>
          </a:ln>
        </p:spPr>
      </p:cxnSp>
      <p:cxnSp>
        <p:nvCxnSpPr>
          <p:cNvPr id="186" name="Shape 186"/>
          <p:cNvCxnSpPr>
            <a:stCxn id="179" idx="1"/>
          </p:cNvCxnSpPr>
          <p:nvPr/>
        </p:nvCxnSpPr>
        <p:spPr>
          <a:xfrm flipH="1">
            <a:off x="3233698" y="1834299"/>
            <a:ext cx="609600" cy="747000"/>
          </a:xfrm>
          <a:prstGeom prst="straightConnector1">
            <a:avLst/>
          </a:prstGeom>
          <a:noFill/>
          <a:ln cap="flat" cmpd="sng" w="28575">
            <a:solidFill>
              <a:srgbClr val="000000"/>
            </a:solidFill>
            <a:prstDash val="solid"/>
            <a:miter lim="800000"/>
            <a:headEnd len="med" w="med" type="none"/>
            <a:tailEnd len="lg" w="lg" type="triangle"/>
          </a:ln>
        </p:spPr>
      </p:cxnSp>
      <p:cxnSp>
        <p:nvCxnSpPr>
          <p:cNvPr id="187" name="Shape 187"/>
          <p:cNvCxnSpPr>
            <a:stCxn id="179" idx="1"/>
          </p:cNvCxnSpPr>
          <p:nvPr/>
        </p:nvCxnSpPr>
        <p:spPr>
          <a:xfrm flipH="1">
            <a:off x="3271498" y="1834299"/>
            <a:ext cx="571800" cy="1115700"/>
          </a:xfrm>
          <a:prstGeom prst="straightConnector1">
            <a:avLst/>
          </a:prstGeom>
          <a:noFill/>
          <a:ln cap="flat" cmpd="sng" w="28575">
            <a:solidFill>
              <a:srgbClr val="000000"/>
            </a:solidFill>
            <a:prstDash val="solid"/>
            <a:miter lim="800000"/>
            <a:headEnd len="med" w="med" type="none"/>
            <a:tailEnd len="lg" w="lg" type="triangle"/>
          </a:ln>
        </p:spPr>
      </p:cxnSp>
      <p:cxnSp>
        <p:nvCxnSpPr>
          <p:cNvPr id="188" name="Shape 188"/>
          <p:cNvCxnSpPr>
            <a:stCxn id="179" idx="1"/>
          </p:cNvCxnSpPr>
          <p:nvPr/>
        </p:nvCxnSpPr>
        <p:spPr>
          <a:xfrm flipH="1">
            <a:off x="3252598" y="1834299"/>
            <a:ext cx="590700" cy="1541100"/>
          </a:xfrm>
          <a:prstGeom prst="straightConnector1">
            <a:avLst/>
          </a:prstGeom>
          <a:noFill/>
          <a:ln cap="flat" cmpd="sng" w="28575">
            <a:solidFill>
              <a:srgbClr val="000000"/>
            </a:solidFill>
            <a:prstDash val="solid"/>
            <a:miter lim="800000"/>
            <a:headEnd len="med" w="med"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47875" y="658800"/>
            <a:ext cx="4621200" cy="324600"/>
          </a:xfrm>
          <a:prstGeom prst="rect">
            <a:avLst/>
          </a:prstGeom>
        </p:spPr>
        <p:txBody>
          <a:bodyPr anchorCtr="0" anchor="b" bIns="91425" lIns="91425" rIns="91425" wrap="square" tIns="91425">
            <a:noAutofit/>
          </a:bodyPr>
          <a:lstStyle/>
          <a:p>
            <a:pPr indent="0" lvl="0" marL="0" rtl="0">
              <a:spcBef>
                <a:spcPts val="0"/>
              </a:spcBef>
              <a:buNone/>
            </a:pPr>
            <a:r>
              <a:rPr lang="en"/>
              <a:t>Recommendation Model</a:t>
            </a:r>
          </a:p>
        </p:txBody>
      </p:sp>
      <p:sp>
        <p:nvSpPr>
          <p:cNvPr id="194" name="Shape 194"/>
          <p:cNvSpPr/>
          <p:nvPr/>
        </p:nvSpPr>
        <p:spPr>
          <a:xfrm>
            <a:off x="3406548" y="2141325"/>
            <a:ext cx="46212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Arial"/>
                <a:ea typeface="Arial"/>
                <a:cs typeface="Arial"/>
                <a:sym typeface="Arial"/>
              </a:rPr>
              <a:t>Y = </a:t>
            </a:r>
            <a:r>
              <a:rPr lang="en" sz="2100" u="sng">
                <a:solidFill>
                  <a:srgbClr val="000000"/>
                </a:solidFill>
                <a:latin typeface="Arial"/>
                <a:ea typeface="Arial"/>
                <a:cs typeface="Arial"/>
                <a:sym typeface="Arial"/>
              </a:rPr>
              <a:t>b</a:t>
            </a:r>
            <a:r>
              <a:rPr b="0" i="0" lang="en" sz="1200" u="sng" strike="noStrike">
                <a:solidFill>
                  <a:srgbClr val="000000"/>
                </a:solidFill>
                <a:latin typeface="Arial"/>
                <a:ea typeface="Arial"/>
                <a:cs typeface="Arial"/>
                <a:sym typeface="Arial"/>
              </a:rPr>
              <a:t>0</a:t>
            </a:r>
            <a:r>
              <a:rPr lang="en" sz="2100" u="sng">
                <a:solidFill>
                  <a:srgbClr val="000000"/>
                </a:solidFill>
                <a:latin typeface="Arial"/>
                <a:ea typeface="Arial"/>
                <a:cs typeface="Arial"/>
                <a:sym typeface="Arial"/>
              </a:rPr>
              <a:t> + b</a:t>
            </a:r>
            <a:r>
              <a:rPr b="0" i="0" lang="en" sz="1200" u="sng" strike="noStrike">
                <a:solidFill>
                  <a:srgbClr val="000000"/>
                </a:solidFill>
                <a:latin typeface="Arial"/>
                <a:ea typeface="Arial"/>
                <a:cs typeface="Arial"/>
                <a:sym typeface="Arial"/>
              </a:rPr>
              <a:t>1</a:t>
            </a:r>
            <a:r>
              <a:rPr lang="en" sz="2100" u="sng">
                <a:solidFill>
                  <a:srgbClr val="000000"/>
                </a:solidFill>
                <a:latin typeface="Arial"/>
                <a:ea typeface="Arial"/>
                <a:cs typeface="Arial"/>
                <a:sym typeface="Arial"/>
              </a:rPr>
              <a:t>*X</a:t>
            </a:r>
            <a:r>
              <a:rPr b="0" i="0" lang="en" sz="1200" u="sng" strike="noStrike">
                <a:solidFill>
                  <a:srgbClr val="000000"/>
                </a:solidFill>
                <a:latin typeface="Arial"/>
                <a:ea typeface="Arial"/>
                <a:cs typeface="Arial"/>
                <a:sym typeface="Arial"/>
              </a:rPr>
              <a:t>1</a:t>
            </a:r>
            <a:r>
              <a:rPr lang="en" sz="2100" u="sng">
                <a:solidFill>
                  <a:srgbClr val="000000"/>
                </a:solidFill>
                <a:latin typeface="Arial"/>
                <a:ea typeface="Arial"/>
                <a:cs typeface="Arial"/>
                <a:sym typeface="Arial"/>
              </a:rPr>
              <a:t> + b</a:t>
            </a:r>
            <a:r>
              <a:rPr b="0" i="0" lang="en" sz="1200" u="sng" strike="noStrike">
                <a:solidFill>
                  <a:srgbClr val="000000"/>
                </a:solidFill>
                <a:latin typeface="Arial"/>
                <a:ea typeface="Arial"/>
                <a:cs typeface="Arial"/>
                <a:sym typeface="Arial"/>
              </a:rPr>
              <a:t>2</a:t>
            </a:r>
            <a:r>
              <a:rPr lang="en" sz="2100" u="sng">
                <a:solidFill>
                  <a:srgbClr val="000000"/>
                </a:solidFill>
                <a:latin typeface="Arial"/>
                <a:ea typeface="Arial"/>
                <a:cs typeface="Arial"/>
                <a:sym typeface="Arial"/>
              </a:rPr>
              <a:t>*X</a:t>
            </a:r>
            <a:r>
              <a:rPr b="0" i="0" lang="en" sz="1200" u="sng" strike="noStrike">
                <a:solidFill>
                  <a:srgbClr val="000000"/>
                </a:solidFill>
                <a:latin typeface="Arial"/>
                <a:ea typeface="Arial"/>
                <a:cs typeface="Arial"/>
                <a:sym typeface="Arial"/>
              </a:rPr>
              <a:t>2</a:t>
            </a:r>
            <a:r>
              <a:rPr lang="en" sz="2100" u="sng">
                <a:solidFill>
                  <a:srgbClr val="000000"/>
                </a:solidFill>
                <a:latin typeface="Arial"/>
                <a:ea typeface="Arial"/>
                <a:cs typeface="Arial"/>
                <a:sym typeface="Arial"/>
              </a:rPr>
              <a:t> </a:t>
            </a:r>
            <a:r>
              <a:rPr lang="en" sz="2100">
                <a:solidFill>
                  <a:srgbClr val="000000"/>
                </a:solidFill>
                <a:latin typeface="Arial"/>
                <a:ea typeface="Arial"/>
                <a:cs typeface="Arial"/>
                <a:sym typeface="Arial"/>
              </a:rPr>
              <a:t>+ </a:t>
            </a:r>
            <a:r>
              <a:rPr lang="en" sz="2100" u="sng">
                <a:solidFill>
                  <a:srgbClr val="000000"/>
                </a:solidFill>
                <a:latin typeface="Arial"/>
                <a:ea typeface="Arial"/>
                <a:cs typeface="Arial"/>
                <a:sym typeface="Arial"/>
              </a:rPr>
              <a:t>b</a:t>
            </a:r>
            <a:r>
              <a:rPr b="0" i="0" lang="en" sz="1200" u="sng" strike="noStrike">
                <a:solidFill>
                  <a:srgbClr val="000000"/>
                </a:solidFill>
                <a:latin typeface="Arial"/>
                <a:ea typeface="Arial"/>
                <a:cs typeface="Arial"/>
                <a:sym typeface="Arial"/>
              </a:rPr>
              <a:t>3</a:t>
            </a:r>
            <a:r>
              <a:rPr lang="en" sz="2100" u="sng">
                <a:solidFill>
                  <a:srgbClr val="000000"/>
                </a:solidFill>
                <a:latin typeface="Arial"/>
                <a:ea typeface="Arial"/>
                <a:cs typeface="Arial"/>
                <a:sym typeface="Arial"/>
              </a:rPr>
              <a:t>*X</a:t>
            </a:r>
            <a:r>
              <a:rPr b="0" i="0" lang="en" sz="1200" u="sng" strike="noStrike">
                <a:solidFill>
                  <a:srgbClr val="000000"/>
                </a:solidFill>
                <a:latin typeface="Arial"/>
                <a:ea typeface="Arial"/>
                <a:cs typeface="Arial"/>
                <a:sym typeface="Arial"/>
              </a:rPr>
              <a:t>3</a:t>
            </a:r>
            <a:r>
              <a:rPr lang="en" sz="1200" u="sng"/>
              <a:t> </a:t>
            </a:r>
            <a:r>
              <a:rPr lang="en" sz="2100" u="sng">
                <a:solidFill>
                  <a:schemeClr val="dk2"/>
                </a:solidFill>
              </a:rPr>
              <a:t>+ b</a:t>
            </a:r>
            <a:r>
              <a:rPr lang="en" sz="1200" u="sng">
                <a:solidFill>
                  <a:schemeClr val="dk2"/>
                </a:solidFill>
              </a:rPr>
              <a:t>4</a:t>
            </a:r>
            <a:r>
              <a:rPr lang="en" sz="2100" u="sng">
                <a:solidFill>
                  <a:schemeClr val="dk2"/>
                </a:solidFill>
              </a:rPr>
              <a:t>*X</a:t>
            </a:r>
            <a:r>
              <a:rPr lang="en" sz="1200" u="sng">
                <a:solidFill>
                  <a:schemeClr val="dk2"/>
                </a:solidFill>
              </a:rPr>
              <a:t>4</a:t>
            </a:r>
          </a:p>
        </p:txBody>
      </p:sp>
      <p:cxnSp>
        <p:nvCxnSpPr>
          <p:cNvPr id="195" name="Shape 195"/>
          <p:cNvCxnSpPr/>
          <p:nvPr/>
        </p:nvCxnSpPr>
        <p:spPr>
          <a:xfrm rot="10800000">
            <a:off x="6953425" y="2760663"/>
            <a:ext cx="572100" cy="822600"/>
          </a:xfrm>
          <a:prstGeom prst="straightConnector1">
            <a:avLst/>
          </a:prstGeom>
          <a:noFill/>
          <a:ln cap="flat" cmpd="sng" w="28575">
            <a:solidFill>
              <a:srgbClr val="000000"/>
            </a:solidFill>
            <a:prstDash val="solid"/>
            <a:miter lim="800000"/>
            <a:headEnd len="med" w="med" type="none"/>
            <a:tailEnd len="lg" w="lg" type="triangle"/>
          </a:ln>
        </p:spPr>
      </p:cxnSp>
      <p:sp>
        <p:nvSpPr>
          <p:cNvPr id="196" name="Shape 196"/>
          <p:cNvSpPr txBox="1"/>
          <p:nvPr/>
        </p:nvSpPr>
        <p:spPr>
          <a:xfrm>
            <a:off x="2509850" y="3815175"/>
            <a:ext cx="31968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a:t>Scores given by User A for r</a:t>
            </a:r>
            <a:r>
              <a:rPr lang="en" sz="1400">
                <a:latin typeface="Arial"/>
                <a:ea typeface="Arial"/>
                <a:cs typeface="Arial"/>
                <a:sym typeface="Arial"/>
              </a:rPr>
              <a:t>estaurants </a:t>
            </a:r>
            <a:r>
              <a:rPr lang="en"/>
              <a:t>he/she has already been to are used as labels</a:t>
            </a:r>
          </a:p>
        </p:txBody>
      </p:sp>
      <p:cxnSp>
        <p:nvCxnSpPr>
          <p:cNvPr id="197" name="Shape 197"/>
          <p:cNvCxnSpPr/>
          <p:nvPr/>
        </p:nvCxnSpPr>
        <p:spPr>
          <a:xfrm flipH="1" rot="10800000">
            <a:off x="4101800" y="2760663"/>
            <a:ext cx="435000" cy="898200"/>
          </a:xfrm>
          <a:prstGeom prst="straightConnector1">
            <a:avLst/>
          </a:prstGeom>
          <a:noFill/>
          <a:ln cap="flat" cmpd="sng" w="28575">
            <a:solidFill>
              <a:srgbClr val="000000"/>
            </a:solidFill>
            <a:prstDash val="solid"/>
            <a:miter lim="800000"/>
            <a:headEnd len="med" w="med" type="none"/>
            <a:tailEnd len="lg" w="lg" type="triangle"/>
          </a:ln>
        </p:spPr>
      </p:cxnSp>
      <p:sp>
        <p:nvSpPr>
          <p:cNvPr id="198" name="Shape 198"/>
          <p:cNvSpPr txBox="1"/>
          <p:nvPr/>
        </p:nvSpPr>
        <p:spPr>
          <a:xfrm>
            <a:off x="6470450" y="3810225"/>
            <a:ext cx="22083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a:t>Not used while training the model, but appears in the recommendation algorithm</a:t>
            </a:r>
          </a:p>
        </p:txBody>
      </p:sp>
      <p:sp>
        <p:nvSpPr>
          <p:cNvPr id="199" name="Shape 199"/>
          <p:cNvSpPr/>
          <p:nvPr/>
        </p:nvSpPr>
        <p:spPr>
          <a:xfrm>
            <a:off x="3877350" y="2070675"/>
            <a:ext cx="2208300" cy="5337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0" name="Shape 200"/>
          <p:cNvSpPr/>
          <p:nvPr/>
        </p:nvSpPr>
        <p:spPr>
          <a:xfrm>
            <a:off x="6201525" y="2070675"/>
            <a:ext cx="1650900" cy="5337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1" name="Shape 201"/>
          <p:cNvSpPr txBox="1"/>
          <p:nvPr/>
        </p:nvSpPr>
        <p:spPr>
          <a:xfrm>
            <a:off x="3252500" y="1094525"/>
            <a:ext cx="2600100" cy="533700"/>
          </a:xfrm>
          <a:prstGeom prst="rect">
            <a:avLst/>
          </a:prstGeom>
          <a:noFill/>
          <a:ln>
            <a:noFill/>
          </a:ln>
        </p:spPr>
        <p:txBody>
          <a:bodyPr anchorCtr="0" anchor="t" bIns="91425" lIns="91425" rIns="91425" wrap="square" tIns="91425">
            <a:noAutofit/>
          </a:bodyPr>
          <a:lstStyle/>
          <a:p>
            <a:pPr indent="0" lvl="0" marL="0">
              <a:spcBef>
                <a:spcPts val="0"/>
              </a:spcBef>
              <a:buNone/>
            </a:pPr>
            <a:r>
              <a:rPr lang="en"/>
              <a:t>Logistic Regression model</a:t>
            </a:r>
          </a:p>
        </p:txBody>
      </p:sp>
      <p:cxnSp>
        <p:nvCxnSpPr>
          <p:cNvPr id="202" name="Shape 202"/>
          <p:cNvCxnSpPr/>
          <p:nvPr/>
        </p:nvCxnSpPr>
        <p:spPr>
          <a:xfrm>
            <a:off x="4306988" y="1537925"/>
            <a:ext cx="229800" cy="443400"/>
          </a:xfrm>
          <a:prstGeom prst="straightConnector1">
            <a:avLst/>
          </a:prstGeom>
          <a:noFill/>
          <a:ln cap="flat" cmpd="sng" w="28575">
            <a:solidFill>
              <a:schemeClr val="dk2"/>
            </a:solidFill>
            <a:prstDash val="solid"/>
            <a:round/>
            <a:headEnd len="lg" w="lg" type="none"/>
            <a:tailEnd len="lg" w="lg" type="triangle"/>
          </a:ln>
        </p:spPr>
      </p:cxnSp>
      <p:sp>
        <p:nvSpPr>
          <p:cNvPr id="203" name="Shape 203"/>
          <p:cNvSpPr txBox="1"/>
          <p:nvPr/>
        </p:nvSpPr>
        <p:spPr>
          <a:xfrm>
            <a:off x="6470450" y="1094525"/>
            <a:ext cx="1650900" cy="443400"/>
          </a:xfrm>
          <a:prstGeom prst="rect">
            <a:avLst/>
          </a:prstGeom>
          <a:noFill/>
          <a:ln>
            <a:noFill/>
          </a:ln>
        </p:spPr>
        <p:txBody>
          <a:bodyPr anchorCtr="0" anchor="t" bIns="91425" lIns="91425" rIns="91425" wrap="square" tIns="91425">
            <a:noAutofit/>
          </a:bodyPr>
          <a:lstStyle/>
          <a:p>
            <a:pPr indent="0" lvl="0" marL="0">
              <a:spcBef>
                <a:spcPts val="0"/>
              </a:spcBef>
              <a:buNone/>
            </a:pPr>
            <a:r>
              <a:rPr lang="en"/>
              <a:t>Customized part </a:t>
            </a:r>
          </a:p>
        </p:txBody>
      </p:sp>
      <p:cxnSp>
        <p:nvCxnSpPr>
          <p:cNvPr id="204" name="Shape 204"/>
          <p:cNvCxnSpPr/>
          <p:nvPr/>
        </p:nvCxnSpPr>
        <p:spPr>
          <a:xfrm flipH="1">
            <a:off x="6885075" y="1592650"/>
            <a:ext cx="283800" cy="423300"/>
          </a:xfrm>
          <a:prstGeom prst="straightConnector1">
            <a:avLst/>
          </a:prstGeom>
          <a:noFill/>
          <a:ln cap="flat" cmpd="sng" w="28575">
            <a:solidFill>
              <a:schemeClr val="dk2"/>
            </a:solidFill>
            <a:prstDash val="solid"/>
            <a:round/>
            <a:headEnd len="lg" w="lg" type="none"/>
            <a:tailEnd len="lg" w="lg" type="triangle"/>
          </a:ln>
        </p:spPr>
      </p:cxnSp>
      <p:sp>
        <p:nvSpPr>
          <p:cNvPr id="205" name="Shape 205"/>
          <p:cNvSpPr txBox="1"/>
          <p:nvPr/>
        </p:nvSpPr>
        <p:spPr>
          <a:xfrm>
            <a:off x="56725" y="1880575"/>
            <a:ext cx="2316600" cy="423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100">
                <a:solidFill>
                  <a:schemeClr val="dk2"/>
                </a:solidFill>
              </a:rPr>
              <a:t>X</a:t>
            </a:r>
            <a:r>
              <a:rPr lang="en">
                <a:solidFill>
                  <a:schemeClr val="dk2"/>
                </a:solidFill>
              </a:rPr>
              <a:t>1 : modified global star</a:t>
            </a:r>
          </a:p>
        </p:txBody>
      </p:sp>
      <p:sp>
        <p:nvSpPr>
          <p:cNvPr id="206" name="Shape 206"/>
          <p:cNvSpPr txBox="1"/>
          <p:nvPr/>
        </p:nvSpPr>
        <p:spPr>
          <a:xfrm>
            <a:off x="56725" y="2350050"/>
            <a:ext cx="3704700" cy="423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100">
                <a:solidFill>
                  <a:schemeClr val="dk2"/>
                </a:solidFill>
              </a:rPr>
              <a:t>X</a:t>
            </a:r>
            <a:r>
              <a:rPr lang="en">
                <a:solidFill>
                  <a:schemeClr val="dk2"/>
                </a:solidFill>
              </a:rPr>
              <a:t>2 : Similarity </a:t>
            </a:r>
          </a:p>
        </p:txBody>
      </p:sp>
      <p:sp>
        <p:nvSpPr>
          <p:cNvPr id="207" name="Shape 207"/>
          <p:cNvSpPr txBox="1"/>
          <p:nvPr/>
        </p:nvSpPr>
        <p:spPr>
          <a:xfrm>
            <a:off x="56725" y="2839625"/>
            <a:ext cx="3000000" cy="392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100">
                <a:solidFill>
                  <a:schemeClr val="dk2"/>
                </a:solidFill>
              </a:rPr>
              <a:t>X</a:t>
            </a:r>
            <a:r>
              <a:rPr lang="en">
                <a:solidFill>
                  <a:schemeClr val="dk2"/>
                </a:solidFill>
              </a:rPr>
              <a:t>3 : Reciprocal of distance</a:t>
            </a:r>
          </a:p>
        </p:txBody>
      </p:sp>
      <p:sp>
        <p:nvSpPr>
          <p:cNvPr id="208" name="Shape 208"/>
          <p:cNvSpPr txBox="1"/>
          <p:nvPr/>
        </p:nvSpPr>
        <p:spPr>
          <a:xfrm>
            <a:off x="56725" y="3278200"/>
            <a:ext cx="3000000" cy="392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2100">
                <a:solidFill>
                  <a:schemeClr val="dk2"/>
                </a:solidFill>
              </a:rPr>
              <a:t>X</a:t>
            </a:r>
            <a:r>
              <a:rPr lang="en">
                <a:solidFill>
                  <a:schemeClr val="dk2"/>
                </a:solidFill>
              </a:rPr>
              <a:t>4 : Average star rating</a:t>
            </a:r>
            <a:r>
              <a:rPr lang="en">
                <a:solidFill>
                  <a:schemeClr val="dk1"/>
                </a:solidFill>
              </a:rPr>
              <a: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47875" y="658800"/>
            <a:ext cx="3424800" cy="392700"/>
          </a:xfrm>
          <a:prstGeom prst="rect">
            <a:avLst/>
          </a:prstGeom>
        </p:spPr>
        <p:txBody>
          <a:bodyPr anchorCtr="0" anchor="b" bIns="91425" lIns="91425" rIns="91425" wrap="square" tIns="91425">
            <a:noAutofit/>
          </a:bodyPr>
          <a:lstStyle/>
          <a:p>
            <a:pPr indent="0" lvl="0" marL="0">
              <a:spcBef>
                <a:spcPts val="0"/>
              </a:spcBef>
              <a:buNone/>
            </a:pPr>
            <a:r>
              <a:rPr lang="en"/>
              <a:t>Logistic Regression</a:t>
            </a:r>
          </a:p>
        </p:txBody>
      </p:sp>
      <p:sp>
        <p:nvSpPr>
          <p:cNvPr id="214" name="Shape 214"/>
          <p:cNvSpPr/>
          <p:nvPr/>
        </p:nvSpPr>
        <p:spPr>
          <a:xfrm>
            <a:off x="472750" y="1083526"/>
            <a:ext cx="4134900" cy="4758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b="1" lang="en" sz="1800"/>
              <a:t>X</a:t>
            </a:r>
            <a:r>
              <a:rPr b="1" lang="en"/>
              <a:t>1</a:t>
            </a:r>
            <a:r>
              <a:rPr lang="en" sz="1400">
                <a:latin typeface="Arial"/>
                <a:ea typeface="Arial"/>
                <a:cs typeface="Arial"/>
                <a:sym typeface="Arial"/>
              </a:rPr>
              <a:t> : m</a:t>
            </a:r>
            <a:r>
              <a:rPr lang="en"/>
              <a:t>odified g</a:t>
            </a:r>
            <a:r>
              <a:rPr lang="en" sz="1400">
                <a:latin typeface="Arial"/>
                <a:ea typeface="Arial"/>
                <a:cs typeface="Arial"/>
                <a:sym typeface="Arial"/>
              </a:rPr>
              <a:t>lobal star of</a:t>
            </a:r>
            <a:r>
              <a:rPr lang="en"/>
              <a:t> </a:t>
            </a:r>
            <a:r>
              <a:rPr lang="en" sz="1400">
                <a:latin typeface="Arial"/>
                <a:ea typeface="Arial"/>
                <a:cs typeface="Arial"/>
                <a:sym typeface="Arial"/>
              </a:rPr>
              <a:t>the restaurants from  </a:t>
            </a:r>
            <a:r>
              <a:rPr lang="en"/>
              <a:t>user </a:t>
            </a:r>
            <a:r>
              <a:rPr lang="en" sz="1400">
                <a:latin typeface="Arial"/>
                <a:ea typeface="Arial"/>
                <a:cs typeface="Arial"/>
                <a:sym typeface="Arial"/>
              </a:rPr>
              <a:t>A</a:t>
            </a:r>
            <a:r>
              <a:rPr lang="en"/>
              <a:t>’s perspective</a:t>
            </a:r>
          </a:p>
        </p:txBody>
      </p:sp>
      <p:sp>
        <p:nvSpPr>
          <p:cNvPr id="215" name="Shape 215"/>
          <p:cNvSpPr txBox="1"/>
          <p:nvPr/>
        </p:nvSpPr>
        <p:spPr>
          <a:xfrm>
            <a:off x="4216950" y="950325"/>
            <a:ext cx="3167100" cy="742200"/>
          </a:xfrm>
          <a:prstGeom prst="rect">
            <a:avLst/>
          </a:prstGeom>
          <a:blipFill rotWithShape="1">
            <a:blip r:embed="rId3">
              <a:alphaModFix/>
            </a:blip>
            <a:stretch>
              <a:fillRect b="0" l="0" r="0" t="0"/>
            </a:stretch>
          </a:blipFill>
          <a:ln>
            <a:noFill/>
          </a:ln>
        </p:spPr>
        <p:txBody>
          <a:bodyPr anchorCtr="0" anchor="t" bIns="34275" lIns="68575" rIns="68575" wrap="square" tIns="34275">
            <a:noAutofit/>
          </a:bodyPr>
          <a:lstStyle/>
          <a:p>
            <a:pPr indent="0" lvl="0" marL="0" marR="0" rtl="0" algn="l">
              <a:spcBef>
                <a:spcPts val="0"/>
              </a:spcBef>
              <a:buNone/>
            </a:pPr>
            <a:r>
              <a:rPr lang="en" sz="1400">
                <a:latin typeface="Calibri"/>
                <a:ea typeface="Calibri"/>
                <a:cs typeface="Calibri"/>
                <a:sym typeface="Calibri"/>
              </a:rPr>
              <a:t> </a:t>
            </a:r>
          </a:p>
        </p:txBody>
      </p:sp>
      <p:sp>
        <p:nvSpPr>
          <p:cNvPr id="216" name="Shape 216"/>
          <p:cNvSpPr txBox="1"/>
          <p:nvPr/>
        </p:nvSpPr>
        <p:spPr>
          <a:xfrm>
            <a:off x="3435350" y="3874675"/>
            <a:ext cx="4648500" cy="994500"/>
          </a:xfrm>
          <a:prstGeom prst="rect">
            <a:avLst/>
          </a:prstGeom>
          <a:blipFill rotWithShape="1">
            <a:blip r:embed="rId4">
              <a:alphaModFix/>
            </a:blip>
            <a:stretch>
              <a:fillRect b="0" l="0" r="0" t="0"/>
            </a:stretch>
          </a:blipFill>
          <a:ln>
            <a:noFill/>
          </a:ln>
        </p:spPr>
        <p:txBody>
          <a:bodyPr anchorCtr="0" anchor="t" bIns="34275" lIns="68575" rIns="68575" wrap="square" tIns="34275">
            <a:noAutofit/>
          </a:bodyPr>
          <a:lstStyle/>
          <a:p>
            <a:pPr indent="0" lvl="0" marL="0" marR="0" rtl="0" algn="l">
              <a:spcBef>
                <a:spcPts val="0"/>
              </a:spcBef>
              <a:buNone/>
            </a:pPr>
            <a:r>
              <a:rPr lang="en" sz="1400">
                <a:latin typeface="Calibri"/>
                <a:ea typeface="Calibri"/>
                <a:cs typeface="Calibri"/>
                <a:sym typeface="Calibri"/>
              </a:rPr>
              <a:t> </a:t>
            </a:r>
          </a:p>
        </p:txBody>
      </p:sp>
      <p:sp>
        <p:nvSpPr>
          <p:cNvPr id="217" name="Shape 217"/>
          <p:cNvSpPr txBox="1"/>
          <p:nvPr/>
        </p:nvSpPr>
        <p:spPr>
          <a:xfrm>
            <a:off x="3243050" y="2971100"/>
            <a:ext cx="4840800" cy="669000"/>
          </a:xfrm>
          <a:prstGeom prst="rect">
            <a:avLst/>
          </a:prstGeom>
          <a:blipFill rotWithShape="1">
            <a:blip r:embed="rId5">
              <a:alphaModFix/>
            </a:blip>
            <a:stretch>
              <a:fillRect b="0" l="0" r="0" t="0"/>
            </a:stretch>
          </a:blipFill>
          <a:ln>
            <a:noFill/>
          </a:ln>
        </p:spPr>
        <p:txBody>
          <a:bodyPr anchorCtr="0" anchor="t" bIns="34275" lIns="68575" rIns="68575" wrap="square" tIns="34275">
            <a:noAutofit/>
          </a:bodyPr>
          <a:lstStyle/>
          <a:p>
            <a:pPr indent="0" lvl="0" marL="0" marR="0" rtl="0" algn="l">
              <a:spcBef>
                <a:spcPts val="0"/>
              </a:spcBef>
              <a:buNone/>
            </a:pPr>
            <a:r>
              <a:rPr lang="en" sz="1400">
                <a:latin typeface="Calibri"/>
                <a:ea typeface="Calibri"/>
                <a:cs typeface="Calibri"/>
                <a:sym typeface="Calibri"/>
              </a:rPr>
              <a:t> </a:t>
            </a:r>
          </a:p>
        </p:txBody>
      </p:sp>
      <p:sp>
        <p:nvSpPr>
          <p:cNvPr id="218" name="Shape 218"/>
          <p:cNvSpPr txBox="1"/>
          <p:nvPr/>
        </p:nvSpPr>
        <p:spPr>
          <a:xfrm>
            <a:off x="6848964" y="1209332"/>
            <a:ext cx="1641600" cy="3927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800">
                <a:latin typeface="Arial"/>
                <a:ea typeface="Arial"/>
                <a:cs typeface="Arial"/>
                <a:sym typeface="Arial"/>
              </a:rPr>
              <a:t>(General)</a:t>
            </a:r>
          </a:p>
        </p:txBody>
      </p:sp>
      <p:pic>
        <p:nvPicPr>
          <p:cNvPr id="219" name="Shape 219"/>
          <p:cNvPicPr preferRelativeResize="0"/>
          <p:nvPr/>
        </p:nvPicPr>
        <p:blipFill rotWithShape="1">
          <a:blip r:embed="rId6">
            <a:alphaModFix/>
          </a:blip>
          <a:srcRect b="0" l="0" r="0" t="0"/>
          <a:stretch/>
        </p:blipFill>
        <p:spPr>
          <a:xfrm>
            <a:off x="599139" y="2543522"/>
            <a:ext cx="2103660" cy="2456353"/>
          </a:xfrm>
          <a:prstGeom prst="rect">
            <a:avLst/>
          </a:prstGeom>
          <a:noFill/>
          <a:ln>
            <a:noFill/>
          </a:ln>
        </p:spPr>
      </p:pic>
      <p:sp>
        <p:nvSpPr>
          <p:cNvPr id="220" name="Shape 220"/>
          <p:cNvSpPr txBox="1"/>
          <p:nvPr/>
        </p:nvSpPr>
        <p:spPr>
          <a:xfrm>
            <a:off x="529478" y="1957162"/>
            <a:ext cx="7961100" cy="549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latin typeface="Arial"/>
                <a:ea typeface="Arial"/>
                <a:cs typeface="Arial"/>
                <a:sym typeface="Arial"/>
              </a:rPr>
              <a:t>For user A, the global star should be modified global star,  the score each user gives to the restaurant should have different weights based on the similarity between them and user A</a:t>
            </a:r>
          </a:p>
        </p:txBody>
      </p:sp>
      <p:sp>
        <p:nvSpPr>
          <p:cNvPr id="221" name="Shape 221"/>
          <p:cNvSpPr txBox="1"/>
          <p:nvPr/>
        </p:nvSpPr>
        <p:spPr>
          <a:xfrm>
            <a:off x="3555075" y="4812575"/>
            <a:ext cx="4018500" cy="293100"/>
          </a:xfrm>
          <a:prstGeom prst="rect">
            <a:avLst/>
          </a:prstGeom>
          <a:noFill/>
          <a:ln>
            <a:noFill/>
          </a:ln>
        </p:spPr>
        <p:txBody>
          <a:bodyPr anchorCtr="0" anchor="t" bIns="91425" lIns="91425" rIns="91425" wrap="square" tIns="91425">
            <a:noAutofit/>
          </a:bodyPr>
          <a:lstStyle/>
          <a:p>
            <a:pPr indent="0" lvl="0" marL="0">
              <a:spcBef>
                <a:spcPts val="0"/>
              </a:spcBef>
              <a:buNone/>
            </a:pPr>
            <a:r>
              <a:rPr lang="en"/>
              <a:t>m: restaurant, u: whole user group</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47875" y="658800"/>
            <a:ext cx="3972900" cy="352800"/>
          </a:xfrm>
          <a:prstGeom prst="rect">
            <a:avLst/>
          </a:prstGeom>
        </p:spPr>
        <p:txBody>
          <a:bodyPr anchorCtr="0" anchor="b" bIns="91425" lIns="91425" rIns="91425" wrap="square" tIns="91425">
            <a:noAutofit/>
          </a:bodyPr>
          <a:lstStyle/>
          <a:p>
            <a:pPr indent="0" lvl="0" marL="0" rtl="0">
              <a:spcBef>
                <a:spcPts val="0"/>
              </a:spcBef>
              <a:buNone/>
            </a:pPr>
            <a:r>
              <a:rPr lang="en"/>
              <a:t>Logistic </a:t>
            </a:r>
            <a:r>
              <a:rPr lang="en"/>
              <a:t>Regression</a:t>
            </a:r>
          </a:p>
        </p:txBody>
      </p:sp>
      <p:sp>
        <p:nvSpPr>
          <p:cNvPr id="227" name="Shape 227"/>
          <p:cNvSpPr/>
          <p:nvPr/>
        </p:nvSpPr>
        <p:spPr>
          <a:xfrm>
            <a:off x="411261" y="970788"/>
            <a:ext cx="51153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b="1" lang="en" sz="1800">
                <a:solidFill>
                  <a:srgbClr val="000000"/>
                </a:solidFill>
              </a:rPr>
              <a:t>X</a:t>
            </a:r>
            <a:r>
              <a:rPr b="1" lang="en">
                <a:solidFill>
                  <a:srgbClr val="000000"/>
                </a:solidFill>
              </a:rPr>
              <a:t>2</a:t>
            </a:r>
            <a:r>
              <a:rPr lang="en" sz="1400">
                <a:solidFill>
                  <a:srgbClr val="000000"/>
                </a:solidFill>
                <a:latin typeface="Arial"/>
                <a:ea typeface="Arial"/>
                <a:cs typeface="Arial"/>
                <a:sym typeface="Arial"/>
              </a:rPr>
              <a:t> : Similarity between user A and the restaurants</a:t>
            </a:r>
          </a:p>
        </p:txBody>
      </p:sp>
      <p:sp>
        <p:nvSpPr>
          <p:cNvPr id="228" name="Shape 228"/>
          <p:cNvSpPr txBox="1"/>
          <p:nvPr/>
        </p:nvSpPr>
        <p:spPr>
          <a:xfrm>
            <a:off x="1605349" y="2671129"/>
            <a:ext cx="5625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NLP</a:t>
            </a:r>
          </a:p>
        </p:txBody>
      </p:sp>
      <p:sp>
        <p:nvSpPr>
          <p:cNvPr id="229" name="Shape 229"/>
          <p:cNvSpPr txBox="1"/>
          <p:nvPr/>
        </p:nvSpPr>
        <p:spPr>
          <a:xfrm>
            <a:off x="551692" y="2948128"/>
            <a:ext cx="11025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Reviews</a:t>
            </a:r>
          </a:p>
        </p:txBody>
      </p:sp>
      <p:sp>
        <p:nvSpPr>
          <p:cNvPr id="230" name="Shape 230"/>
          <p:cNvSpPr txBox="1"/>
          <p:nvPr/>
        </p:nvSpPr>
        <p:spPr>
          <a:xfrm>
            <a:off x="2242990" y="2948128"/>
            <a:ext cx="9186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Features </a:t>
            </a:r>
          </a:p>
        </p:txBody>
      </p:sp>
      <p:graphicFrame>
        <p:nvGraphicFramePr>
          <p:cNvPr id="231" name="Shape 231"/>
          <p:cNvGraphicFramePr/>
          <p:nvPr/>
        </p:nvGraphicFramePr>
        <p:xfrm>
          <a:off x="5151009" y="1195804"/>
          <a:ext cx="3000000" cy="3000000"/>
        </p:xfrm>
        <a:graphic>
          <a:graphicData uri="http://schemas.openxmlformats.org/drawingml/2006/table">
            <a:tbl>
              <a:tblPr bandRow="1" firstRow="1">
                <a:noFill/>
                <a:tableStyleId>{64AF83C8-220C-448B-A709-7AE0E67E0E8C}</a:tableStyleId>
              </a:tblPr>
              <a:tblGrid>
                <a:gridCol w="1388075"/>
              </a:tblGrid>
              <a:tr h="367625">
                <a:tc>
                  <a:txBody>
                    <a:bodyPr>
                      <a:noAutofit/>
                    </a:bodyPr>
                    <a:lstStyle/>
                    <a:p>
                      <a:pPr indent="0" lvl="0" marL="0" marR="0" rtl="0" algn="l">
                        <a:spcBef>
                          <a:spcPts val="0"/>
                        </a:spcBef>
                        <a:buNone/>
                      </a:pPr>
                      <a:r>
                        <a:rPr lang="en" sz="1400"/>
                        <a:t>Feature</a:t>
                      </a:r>
                      <a:r>
                        <a:rPr lang="en" sz="1400"/>
                        <a:t>s</a:t>
                      </a:r>
                    </a:p>
                    <a:p>
                      <a:pPr indent="0" lvl="0" marL="0" marR="0" rtl="0" algn="l">
                        <a:spcBef>
                          <a:spcPts val="0"/>
                        </a:spcBef>
                        <a:buNone/>
                      </a:pPr>
                      <a:r>
                        <a:t/>
                      </a:r>
                      <a:endParaRPr sz="1400"/>
                    </a:p>
                  </a:txBody>
                  <a:tcPr marT="34300" marB="34300" marR="68600" marL="68600">
                    <a:solidFill>
                      <a:srgbClr val="FFC000"/>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1</a:t>
                      </a:r>
                    </a:p>
                    <a:p>
                      <a:pPr indent="0" lvl="0" marL="0" marR="0" rtl="0" algn="l">
                        <a:spcBef>
                          <a:spcPts val="0"/>
                        </a:spcBef>
                        <a:buNone/>
                      </a:pPr>
                      <a:r>
                        <a:t/>
                      </a:r>
                      <a:endParaRPr sz="1400"/>
                    </a:p>
                  </a:txBody>
                  <a:tcPr marT="34300" marB="34300" marR="68600" marL="68600">
                    <a:solidFill>
                      <a:srgbClr val="FFC000"/>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2</a:t>
                      </a:r>
                    </a:p>
                    <a:p>
                      <a:pPr indent="0" lvl="0" marL="0" marR="0" rtl="0" algn="l">
                        <a:spcBef>
                          <a:spcPts val="0"/>
                        </a:spcBef>
                        <a:buNone/>
                      </a:pPr>
                      <a:r>
                        <a:t/>
                      </a:r>
                      <a:endParaRPr sz="1400"/>
                    </a:p>
                  </a:txBody>
                  <a:tcPr marT="34300" marB="34300" marR="68600" marL="68600">
                    <a:solidFill>
                      <a:srgbClr val="FFC000"/>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3</a:t>
                      </a:r>
                    </a:p>
                    <a:p>
                      <a:pPr indent="0" lvl="0" marL="0" marR="0" rtl="0" algn="l">
                        <a:spcBef>
                          <a:spcPts val="0"/>
                        </a:spcBef>
                        <a:buNone/>
                      </a:pPr>
                      <a:r>
                        <a:t/>
                      </a:r>
                      <a:endParaRPr sz="1400"/>
                    </a:p>
                  </a:txBody>
                  <a:tcPr marT="34300" marB="34300" marR="68600" marL="68600">
                    <a:solidFill>
                      <a:srgbClr val="FFC000"/>
                    </a:solidFill>
                  </a:tcPr>
                </a:tc>
              </a:tr>
              <a:tr h="367625">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4</a:t>
                      </a:r>
                    </a:p>
                    <a:p>
                      <a:pPr indent="-88900" lvl="0" marL="0" marR="0" rtl="0" algn="l">
                        <a:lnSpc>
                          <a:spcPct val="100000"/>
                        </a:lnSpc>
                        <a:spcBef>
                          <a:spcPts val="0"/>
                        </a:spcBef>
                        <a:spcAft>
                          <a:spcPts val="0"/>
                        </a:spcAft>
                        <a:buClr>
                          <a:srgbClr val="000000"/>
                        </a:buClr>
                        <a:buSzPts val="1400"/>
                        <a:buFont typeface="Calibri"/>
                        <a:buNone/>
                      </a:pPr>
                      <a:r>
                        <a:t/>
                      </a:r>
                      <a:endParaRPr sz="1400"/>
                    </a:p>
                  </a:txBody>
                  <a:tcPr marT="34300" marB="34300" marR="68600" marL="68600">
                    <a:solidFill>
                      <a:srgbClr val="FFC000"/>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5</a:t>
                      </a:r>
                    </a:p>
                    <a:p>
                      <a:pPr indent="0" lvl="0" marL="0" marR="0" rtl="0" algn="l">
                        <a:spcBef>
                          <a:spcPts val="0"/>
                        </a:spcBef>
                        <a:buNone/>
                      </a:pPr>
                      <a:r>
                        <a:t/>
                      </a:r>
                      <a:endParaRPr sz="1400"/>
                    </a:p>
                  </a:txBody>
                  <a:tcPr marT="34300" marB="34300" marR="68600" marL="68600">
                    <a:solidFill>
                      <a:srgbClr val="FFC000"/>
                    </a:solidFill>
                  </a:tcPr>
                </a:tc>
              </a:tr>
              <a:tr h="367625">
                <a:tc>
                  <a:txBody>
                    <a:bodyPr>
                      <a:noAutofit/>
                    </a:bodyPr>
                    <a:lstStyle/>
                    <a:p>
                      <a:pPr indent="0" lvl="0" marL="0" marR="0" rtl="0" algn="l">
                        <a:spcBef>
                          <a:spcPts val="0"/>
                        </a:spcBef>
                        <a:buNone/>
                      </a:pPr>
                      <a:r>
                        <a:rPr lang="en" sz="1400"/>
                        <a:t>……………</a:t>
                      </a:r>
                    </a:p>
                  </a:txBody>
                  <a:tcPr marT="34300" marB="34300" marR="68600" marL="68600">
                    <a:solidFill>
                      <a:srgbClr val="FFC000"/>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7</a:t>
                      </a:r>
                    </a:p>
                    <a:p>
                      <a:pPr indent="0" lvl="0" marL="0" marR="0" rtl="0" algn="l">
                        <a:spcBef>
                          <a:spcPts val="0"/>
                        </a:spcBef>
                        <a:buNone/>
                      </a:pPr>
                      <a:r>
                        <a:t/>
                      </a:r>
                      <a:endParaRPr sz="1400"/>
                    </a:p>
                  </a:txBody>
                  <a:tcPr marT="34300" marB="34300" marR="68600" marL="68600">
                    <a:solidFill>
                      <a:srgbClr val="FFC000"/>
                    </a:solidFill>
                  </a:tcPr>
                </a:tc>
              </a:tr>
            </a:tbl>
          </a:graphicData>
        </a:graphic>
      </p:graphicFrame>
      <p:graphicFrame>
        <p:nvGraphicFramePr>
          <p:cNvPr id="232" name="Shape 232"/>
          <p:cNvGraphicFramePr/>
          <p:nvPr/>
        </p:nvGraphicFramePr>
        <p:xfrm>
          <a:off x="7299972" y="1195804"/>
          <a:ext cx="3000000" cy="3000000"/>
        </p:xfrm>
        <a:graphic>
          <a:graphicData uri="http://schemas.openxmlformats.org/drawingml/2006/table">
            <a:tbl>
              <a:tblPr bandRow="1" firstRow="1">
                <a:noFill/>
                <a:tableStyleId>{64AF83C8-220C-448B-A709-7AE0E67E0E8C}</a:tableStyleId>
              </a:tblPr>
              <a:tblGrid>
                <a:gridCol w="1388075"/>
              </a:tblGrid>
              <a:tr h="367625">
                <a:tc>
                  <a:txBody>
                    <a:bodyPr>
                      <a:noAutofit/>
                    </a:bodyPr>
                    <a:lstStyle/>
                    <a:p>
                      <a:pPr indent="0" lvl="0" marL="0" marR="0" rtl="0" algn="l">
                        <a:spcBef>
                          <a:spcPts val="0"/>
                        </a:spcBef>
                        <a:buNone/>
                      </a:pPr>
                      <a:r>
                        <a:rPr lang="en" sz="1400"/>
                        <a:t>Reviews</a:t>
                      </a:r>
                    </a:p>
                    <a:p>
                      <a:pPr indent="0" lvl="0" marL="0" marR="0" rtl="0" algn="l">
                        <a:spcBef>
                          <a:spcPts val="0"/>
                        </a:spcBef>
                        <a:buNone/>
                      </a:pPr>
                      <a:r>
                        <a:t/>
                      </a:r>
                      <a:endParaRPr sz="1400"/>
                    </a:p>
                  </a:txBody>
                  <a:tcPr marT="34300" marB="34300" marR="68600" marL="68600">
                    <a:solidFill>
                      <a:srgbClr val="9CC2E5"/>
                    </a:solidFill>
                  </a:tcPr>
                </a:tc>
              </a:tr>
              <a:tr h="367625">
                <a:tc>
                  <a:txBody>
                    <a:bodyPr>
                      <a:noAutofit/>
                    </a:bodyPr>
                    <a:lstStyle/>
                    <a:p>
                      <a:pPr indent="0" lvl="0" marL="0" marR="0" rtl="0" algn="l">
                        <a:spcBef>
                          <a:spcPts val="0"/>
                        </a:spcBef>
                        <a:buNone/>
                      </a:pPr>
                      <a:r>
                        <a:rPr lang="en" sz="1400"/>
                        <a:t>Restaurant</a:t>
                      </a:r>
                      <a:r>
                        <a:rPr lang="en" sz="1400"/>
                        <a:t> 1</a:t>
                      </a:r>
                    </a:p>
                    <a:p>
                      <a:pPr indent="0" lvl="0" marL="0" marR="0" rtl="0" algn="l">
                        <a:spcBef>
                          <a:spcPts val="0"/>
                        </a:spcBef>
                        <a:buNone/>
                      </a:pPr>
                      <a:r>
                        <a:t/>
                      </a:r>
                      <a:endParaRPr sz="1400"/>
                    </a:p>
                  </a:txBody>
                  <a:tcPr marT="34300" marB="34300" marR="68600" marL="68600">
                    <a:solidFill>
                      <a:srgbClr val="9CC2E5"/>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2</a:t>
                      </a:r>
                    </a:p>
                    <a:p>
                      <a:pPr indent="0" lvl="0" marL="0" marR="0" rtl="0" algn="l">
                        <a:spcBef>
                          <a:spcPts val="0"/>
                        </a:spcBef>
                        <a:buNone/>
                      </a:pPr>
                      <a:r>
                        <a:t/>
                      </a:r>
                      <a:endParaRPr sz="1400"/>
                    </a:p>
                  </a:txBody>
                  <a:tcPr marT="34300" marB="34300" marR="68600" marL="68600">
                    <a:solidFill>
                      <a:srgbClr val="9CC2E5"/>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3</a:t>
                      </a:r>
                    </a:p>
                    <a:p>
                      <a:pPr indent="0" lvl="0" marL="0" marR="0" rtl="0" algn="l">
                        <a:spcBef>
                          <a:spcPts val="0"/>
                        </a:spcBef>
                        <a:buNone/>
                      </a:pPr>
                      <a:r>
                        <a:t/>
                      </a:r>
                      <a:endParaRPr sz="1400"/>
                    </a:p>
                  </a:txBody>
                  <a:tcPr marT="34300" marB="34300" marR="68600" marL="68600">
                    <a:solidFill>
                      <a:srgbClr val="9CC2E5"/>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4</a:t>
                      </a:r>
                    </a:p>
                    <a:p>
                      <a:pPr indent="0" lvl="0" marL="0" marR="0" rtl="0" algn="l">
                        <a:spcBef>
                          <a:spcPts val="0"/>
                        </a:spcBef>
                        <a:buNone/>
                      </a:pPr>
                      <a:r>
                        <a:t/>
                      </a:r>
                      <a:endParaRPr sz="1400"/>
                    </a:p>
                  </a:txBody>
                  <a:tcPr marT="34300" marB="34300" marR="68600" marL="68600">
                    <a:solidFill>
                      <a:srgbClr val="9CC2E5"/>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5</a:t>
                      </a:r>
                    </a:p>
                    <a:p>
                      <a:pPr indent="0" lvl="0" marL="0" marR="0" rtl="0" algn="l">
                        <a:spcBef>
                          <a:spcPts val="0"/>
                        </a:spcBef>
                        <a:buNone/>
                      </a:pPr>
                      <a:r>
                        <a:t/>
                      </a:r>
                      <a:endParaRPr sz="1400"/>
                    </a:p>
                  </a:txBody>
                  <a:tcPr marT="34300" marB="34300" marR="68600" marL="68600">
                    <a:solidFill>
                      <a:srgbClr val="9CC2E5"/>
                    </a:solidFill>
                  </a:tcPr>
                </a:tc>
              </a:tr>
              <a:tr h="367625">
                <a:tc>
                  <a:txBody>
                    <a:bodyPr>
                      <a:noAutofit/>
                    </a:bodyPr>
                    <a:lstStyle/>
                    <a:p>
                      <a:pPr indent="0" lvl="0" marL="0" marR="0" rtl="0" algn="l">
                        <a:spcBef>
                          <a:spcPts val="0"/>
                        </a:spcBef>
                        <a:buNone/>
                      </a:pPr>
                      <a:r>
                        <a:rPr lang="en" sz="1400"/>
                        <a:t>…………..</a:t>
                      </a:r>
                    </a:p>
                  </a:txBody>
                  <a:tcPr marT="34300" marB="34300" marR="68600" marL="68600">
                    <a:solidFill>
                      <a:srgbClr val="9CC2E5"/>
                    </a:solidFill>
                  </a:tcPr>
                </a:tc>
              </a:tr>
              <a:tr h="410250">
                <a:tc>
                  <a:txBody>
                    <a:bodyPr>
                      <a:noAutofit/>
                    </a:bodyPr>
                    <a:lstStyle/>
                    <a:p>
                      <a:pPr indent="-88900" lvl="0" marL="0" marR="0" rtl="0" algn="l">
                        <a:lnSpc>
                          <a:spcPct val="100000"/>
                        </a:lnSpc>
                        <a:spcBef>
                          <a:spcPts val="0"/>
                        </a:spcBef>
                        <a:spcAft>
                          <a:spcPts val="0"/>
                        </a:spcAft>
                        <a:buClr>
                          <a:srgbClr val="000000"/>
                        </a:buClr>
                        <a:buSzPts val="1400"/>
                        <a:buFont typeface="Calibri"/>
                        <a:buNone/>
                      </a:pPr>
                      <a:r>
                        <a:rPr lang="en" sz="1400"/>
                        <a:t>Restaurant</a:t>
                      </a:r>
                      <a:r>
                        <a:rPr lang="en" sz="1400"/>
                        <a:t> 7</a:t>
                      </a:r>
                    </a:p>
                    <a:p>
                      <a:pPr indent="0" lvl="0" marL="0" marR="0" rtl="0" algn="l">
                        <a:spcBef>
                          <a:spcPts val="0"/>
                        </a:spcBef>
                        <a:buNone/>
                      </a:pPr>
                      <a:r>
                        <a:t/>
                      </a:r>
                      <a:endParaRPr sz="1400"/>
                    </a:p>
                  </a:txBody>
                  <a:tcPr marT="34300" marB="34300" marR="68600" marL="68600">
                    <a:solidFill>
                      <a:srgbClr val="9CC2E5"/>
                    </a:solidFill>
                  </a:tcPr>
                </a:tc>
              </a:tr>
            </a:tbl>
          </a:graphicData>
        </a:graphic>
      </p:graphicFrame>
      <p:cxnSp>
        <p:nvCxnSpPr>
          <p:cNvPr id="233" name="Shape 233"/>
          <p:cNvCxnSpPr>
            <a:endCxn id="230" idx="1"/>
          </p:cNvCxnSpPr>
          <p:nvPr/>
        </p:nvCxnSpPr>
        <p:spPr>
          <a:xfrm>
            <a:off x="1447090" y="3086578"/>
            <a:ext cx="795900" cy="0"/>
          </a:xfrm>
          <a:prstGeom prst="straightConnector1">
            <a:avLst/>
          </a:prstGeom>
          <a:noFill/>
          <a:ln cap="flat" cmpd="sng" w="28575">
            <a:solidFill>
              <a:srgbClr val="000000"/>
            </a:solidFill>
            <a:prstDash val="solid"/>
            <a:miter lim="800000"/>
            <a:headEnd len="med" w="med" type="none"/>
            <a:tailEnd len="lg" w="lg" type="triangle"/>
          </a:ln>
        </p:spPr>
      </p:cxnSp>
      <p:sp>
        <p:nvSpPr>
          <p:cNvPr id="234" name="Shape 234"/>
          <p:cNvSpPr txBox="1"/>
          <p:nvPr/>
        </p:nvSpPr>
        <p:spPr>
          <a:xfrm>
            <a:off x="6707829" y="2809629"/>
            <a:ext cx="5625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NLP</a:t>
            </a:r>
          </a:p>
        </p:txBody>
      </p:sp>
      <p:cxnSp>
        <p:nvCxnSpPr>
          <p:cNvPr id="235" name="Shape 235"/>
          <p:cNvCxnSpPr/>
          <p:nvPr/>
        </p:nvCxnSpPr>
        <p:spPr>
          <a:xfrm rot="10800000">
            <a:off x="6539072" y="3224577"/>
            <a:ext cx="737400" cy="0"/>
          </a:xfrm>
          <a:prstGeom prst="straightConnector1">
            <a:avLst/>
          </a:prstGeom>
          <a:noFill/>
          <a:ln cap="flat" cmpd="sng" w="28575">
            <a:solidFill>
              <a:srgbClr val="000000"/>
            </a:solidFill>
            <a:prstDash val="solid"/>
            <a:miter lim="800000"/>
            <a:headEnd len="med" w="med" type="none"/>
            <a:tailEnd len="lg" w="lg" type="triangle"/>
          </a:ln>
        </p:spPr>
      </p:cxnSp>
      <p:cxnSp>
        <p:nvCxnSpPr>
          <p:cNvPr id="236" name="Shape 236"/>
          <p:cNvCxnSpPr>
            <a:stCxn id="230" idx="3"/>
          </p:cNvCxnSpPr>
          <p:nvPr/>
        </p:nvCxnSpPr>
        <p:spPr>
          <a:xfrm flipH="1" rot="10800000">
            <a:off x="3161590" y="1990978"/>
            <a:ext cx="1932000" cy="1095600"/>
          </a:xfrm>
          <a:prstGeom prst="straightConnector1">
            <a:avLst/>
          </a:prstGeom>
          <a:noFill/>
          <a:ln cap="flat" cmpd="sng" w="28575">
            <a:solidFill>
              <a:srgbClr val="000000"/>
            </a:solidFill>
            <a:prstDash val="solid"/>
            <a:miter lim="800000"/>
            <a:headEnd len="lg" w="lg" type="stealth"/>
            <a:tailEnd len="lg" w="lg" type="stealth"/>
          </a:ln>
        </p:spPr>
      </p:cxnSp>
      <p:cxnSp>
        <p:nvCxnSpPr>
          <p:cNvPr id="237" name="Shape 237"/>
          <p:cNvCxnSpPr>
            <a:stCxn id="230" idx="3"/>
          </p:cNvCxnSpPr>
          <p:nvPr/>
        </p:nvCxnSpPr>
        <p:spPr>
          <a:xfrm flipH="1" rot="10800000">
            <a:off x="3161590" y="2476078"/>
            <a:ext cx="1921200" cy="610500"/>
          </a:xfrm>
          <a:prstGeom prst="straightConnector1">
            <a:avLst/>
          </a:prstGeom>
          <a:noFill/>
          <a:ln cap="flat" cmpd="sng" w="28575">
            <a:solidFill>
              <a:srgbClr val="000000"/>
            </a:solidFill>
            <a:prstDash val="solid"/>
            <a:miter lim="800000"/>
            <a:headEnd len="lg" w="lg" type="stealth"/>
            <a:tailEnd len="lg" w="lg" type="stealth"/>
          </a:ln>
        </p:spPr>
      </p:cxnSp>
      <p:cxnSp>
        <p:nvCxnSpPr>
          <p:cNvPr id="238" name="Shape 238"/>
          <p:cNvCxnSpPr>
            <a:stCxn id="230" idx="3"/>
          </p:cNvCxnSpPr>
          <p:nvPr/>
        </p:nvCxnSpPr>
        <p:spPr>
          <a:xfrm flipH="1" rot="10800000">
            <a:off x="3161590" y="2947978"/>
            <a:ext cx="1921200" cy="138600"/>
          </a:xfrm>
          <a:prstGeom prst="straightConnector1">
            <a:avLst/>
          </a:prstGeom>
          <a:noFill/>
          <a:ln cap="flat" cmpd="sng" w="28575">
            <a:solidFill>
              <a:srgbClr val="000000"/>
            </a:solidFill>
            <a:prstDash val="solid"/>
            <a:miter lim="800000"/>
            <a:headEnd len="lg" w="lg" type="stealth"/>
            <a:tailEnd len="lg" w="lg" type="stealth"/>
          </a:ln>
        </p:spPr>
      </p:cxnSp>
      <p:cxnSp>
        <p:nvCxnSpPr>
          <p:cNvPr id="239" name="Shape 239"/>
          <p:cNvCxnSpPr>
            <a:stCxn id="230" idx="3"/>
          </p:cNvCxnSpPr>
          <p:nvPr/>
        </p:nvCxnSpPr>
        <p:spPr>
          <a:xfrm>
            <a:off x="3161590" y="3086578"/>
            <a:ext cx="1921200" cy="276000"/>
          </a:xfrm>
          <a:prstGeom prst="straightConnector1">
            <a:avLst/>
          </a:prstGeom>
          <a:noFill/>
          <a:ln cap="flat" cmpd="sng" w="28575">
            <a:solidFill>
              <a:srgbClr val="000000"/>
            </a:solidFill>
            <a:prstDash val="solid"/>
            <a:miter lim="800000"/>
            <a:headEnd len="lg" w="lg" type="stealth"/>
            <a:tailEnd len="lg" w="lg" type="stealth"/>
          </a:ln>
        </p:spPr>
      </p:cxnSp>
      <p:cxnSp>
        <p:nvCxnSpPr>
          <p:cNvPr id="240" name="Shape 240"/>
          <p:cNvCxnSpPr>
            <a:stCxn id="230" idx="3"/>
          </p:cNvCxnSpPr>
          <p:nvPr/>
        </p:nvCxnSpPr>
        <p:spPr>
          <a:xfrm>
            <a:off x="3161590" y="3086578"/>
            <a:ext cx="1921200" cy="1488300"/>
          </a:xfrm>
          <a:prstGeom prst="straightConnector1">
            <a:avLst/>
          </a:prstGeom>
          <a:noFill/>
          <a:ln cap="flat" cmpd="sng" w="28575">
            <a:solidFill>
              <a:srgbClr val="000000"/>
            </a:solidFill>
            <a:prstDash val="solid"/>
            <a:miter lim="800000"/>
            <a:headEnd len="lg" w="lg" type="stealth"/>
            <a:tailEnd len="lg" w="lg" type="stealth"/>
          </a:ln>
        </p:spPr>
      </p:cxnSp>
      <p:cxnSp>
        <p:nvCxnSpPr>
          <p:cNvPr id="241" name="Shape 241"/>
          <p:cNvCxnSpPr>
            <a:stCxn id="230" idx="3"/>
          </p:cNvCxnSpPr>
          <p:nvPr/>
        </p:nvCxnSpPr>
        <p:spPr>
          <a:xfrm>
            <a:off x="3161590" y="3086578"/>
            <a:ext cx="1921200" cy="702300"/>
          </a:xfrm>
          <a:prstGeom prst="straightConnector1">
            <a:avLst/>
          </a:prstGeom>
          <a:noFill/>
          <a:ln cap="flat" cmpd="sng" w="28575">
            <a:solidFill>
              <a:srgbClr val="000000"/>
            </a:solidFill>
            <a:prstDash val="solid"/>
            <a:miter lim="800000"/>
            <a:headEnd len="lg" w="lg" type="stealth"/>
            <a:tailEnd len="lg" w="lg" type="stealth"/>
          </a:ln>
        </p:spPr>
      </p:cxnSp>
      <p:cxnSp>
        <p:nvCxnSpPr>
          <p:cNvPr id="242" name="Shape 242"/>
          <p:cNvCxnSpPr/>
          <p:nvPr/>
        </p:nvCxnSpPr>
        <p:spPr>
          <a:xfrm flipH="1">
            <a:off x="2998688" y="3801525"/>
            <a:ext cx="595500" cy="661800"/>
          </a:xfrm>
          <a:prstGeom prst="straightConnector1">
            <a:avLst/>
          </a:prstGeom>
          <a:noFill/>
          <a:ln cap="flat" cmpd="sng" w="28575">
            <a:solidFill>
              <a:srgbClr val="000000"/>
            </a:solidFill>
            <a:prstDash val="solid"/>
            <a:round/>
            <a:headEnd len="lg" w="lg" type="none"/>
            <a:tailEnd len="lg" w="lg" type="triangle"/>
          </a:ln>
        </p:spPr>
      </p:cxnSp>
      <p:sp>
        <p:nvSpPr>
          <p:cNvPr id="243" name="Shape 243"/>
          <p:cNvSpPr txBox="1"/>
          <p:nvPr/>
        </p:nvSpPr>
        <p:spPr>
          <a:xfrm>
            <a:off x="2288113" y="4416025"/>
            <a:ext cx="1550700" cy="55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Similarity</a:t>
            </a:r>
          </a:p>
        </p:txBody>
      </p:sp>
      <p:sp>
        <p:nvSpPr>
          <p:cNvPr id="244" name="Shape 244"/>
          <p:cNvSpPr/>
          <p:nvPr/>
        </p:nvSpPr>
        <p:spPr>
          <a:xfrm>
            <a:off x="3594188" y="2092075"/>
            <a:ext cx="795900" cy="2114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solidFill>
                <a:srgbClr val="FF0000"/>
              </a:solidFill>
            </a:endParaRPr>
          </a:p>
        </p:txBody>
      </p:sp>
      <p:sp>
        <p:nvSpPr>
          <p:cNvPr id="245" name="Shape 245"/>
          <p:cNvSpPr txBox="1"/>
          <p:nvPr/>
        </p:nvSpPr>
        <p:spPr>
          <a:xfrm>
            <a:off x="1447100" y="2171200"/>
            <a:ext cx="1257600" cy="3528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0000"/>
                </a:solidFill>
              </a:rPr>
              <a:t>User A</a:t>
            </a:r>
          </a:p>
        </p:txBody>
      </p:sp>
      <p:sp>
        <p:nvSpPr>
          <p:cNvPr id="246" name="Shape 246"/>
          <p:cNvSpPr txBox="1"/>
          <p:nvPr/>
        </p:nvSpPr>
        <p:spPr>
          <a:xfrm>
            <a:off x="6360275" y="658800"/>
            <a:ext cx="1257600" cy="35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0000"/>
                </a:solidFill>
              </a:rPr>
              <a:t>Restaurants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47875" y="658800"/>
            <a:ext cx="3415200" cy="392400"/>
          </a:xfrm>
          <a:prstGeom prst="rect">
            <a:avLst/>
          </a:prstGeom>
        </p:spPr>
        <p:txBody>
          <a:bodyPr anchorCtr="0" anchor="b" bIns="91425" lIns="91425" rIns="91425" wrap="square" tIns="91425">
            <a:noAutofit/>
          </a:bodyPr>
          <a:lstStyle/>
          <a:p>
            <a:pPr indent="0" lvl="0" marL="0" rtl="0">
              <a:spcBef>
                <a:spcPts val="0"/>
              </a:spcBef>
              <a:buNone/>
            </a:pPr>
            <a:r>
              <a:rPr lang="en"/>
              <a:t>Logistic </a:t>
            </a:r>
            <a:r>
              <a:rPr lang="en"/>
              <a:t>Regression</a:t>
            </a:r>
          </a:p>
        </p:txBody>
      </p:sp>
      <p:sp>
        <p:nvSpPr>
          <p:cNvPr id="252" name="Shape 252"/>
          <p:cNvSpPr/>
          <p:nvPr/>
        </p:nvSpPr>
        <p:spPr>
          <a:xfrm>
            <a:off x="463274" y="1064679"/>
            <a:ext cx="28098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Arial"/>
                <a:ea typeface="Arial"/>
                <a:cs typeface="Arial"/>
                <a:sym typeface="Arial"/>
              </a:rPr>
              <a:t>W = b</a:t>
            </a:r>
            <a:r>
              <a:rPr b="0" i="0" lang="en" sz="1200" strike="noStrike">
                <a:solidFill>
                  <a:srgbClr val="000000"/>
                </a:solidFill>
                <a:latin typeface="Arial"/>
                <a:ea typeface="Arial"/>
                <a:cs typeface="Arial"/>
                <a:sym typeface="Arial"/>
              </a:rPr>
              <a:t>0</a:t>
            </a:r>
            <a:r>
              <a:rPr lang="en" sz="2100">
                <a:solidFill>
                  <a:srgbClr val="000000"/>
                </a:solidFill>
                <a:latin typeface="Arial"/>
                <a:ea typeface="Arial"/>
                <a:cs typeface="Arial"/>
                <a:sym typeface="Arial"/>
              </a:rPr>
              <a:t> + b</a:t>
            </a:r>
            <a:r>
              <a:rPr b="0" i="0" lang="en" sz="1200" strike="noStrike">
                <a:solidFill>
                  <a:srgbClr val="000000"/>
                </a:solidFill>
                <a:latin typeface="Arial"/>
                <a:ea typeface="Arial"/>
                <a:cs typeface="Arial"/>
                <a:sym typeface="Arial"/>
              </a:rPr>
              <a:t>1</a:t>
            </a:r>
            <a:r>
              <a:rPr lang="en" sz="2100">
                <a:solidFill>
                  <a:srgbClr val="000000"/>
                </a:solidFill>
                <a:latin typeface="Arial"/>
                <a:ea typeface="Arial"/>
                <a:cs typeface="Arial"/>
                <a:sym typeface="Arial"/>
              </a:rPr>
              <a:t>*X</a:t>
            </a:r>
            <a:r>
              <a:rPr b="0" i="0" lang="en" sz="1200" strike="noStrike">
                <a:solidFill>
                  <a:srgbClr val="000000"/>
                </a:solidFill>
                <a:latin typeface="Arial"/>
                <a:ea typeface="Arial"/>
                <a:cs typeface="Arial"/>
                <a:sym typeface="Arial"/>
              </a:rPr>
              <a:t>1</a:t>
            </a:r>
            <a:r>
              <a:rPr lang="en" sz="2100">
                <a:solidFill>
                  <a:srgbClr val="000000"/>
                </a:solidFill>
                <a:latin typeface="Arial"/>
                <a:ea typeface="Arial"/>
                <a:cs typeface="Arial"/>
                <a:sym typeface="Arial"/>
              </a:rPr>
              <a:t> + b</a:t>
            </a:r>
            <a:r>
              <a:rPr b="0" i="0" lang="en" sz="1200" strike="noStrike">
                <a:solidFill>
                  <a:srgbClr val="000000"/>
                </a:solidFill>
                <a:latin typeface="Arial"/>
                <a:ea typeface="Arial"/>
                <a:cs typeface="Arial"/>
                <a:sym typeface="Arial"/>
              </a:rPr>
              <a:t>2</a:t>
            </a:r>
            <a:r>
              <a:rPr lang="en" sz="2100">
                <a:solidFill>
                  <a:srgbClr val="000000"/>
                </a:solidFill>
                <a:latin typeface="Arial"/>
                <a:ea typeface="Arial"/>
                <a:cs typeface="Arial"/>
                <a:sym typeface="Arial"/>
              </a:rPr>
              <a:t>*X</a:t>
            </a:r>
            <a:r>
              <a:rPr b="0" i="0" lang="en" sz="1200" strike="noStrike">
                <a:solidFill>
                  <a:srgbClr val="000000"/>
                </a:solidFill>
                <a:latin typeface="Arial"/>
                <a:ea typeface="Arial"/>
                <a:cs typeface="Arial"/>
                <a:sym typeface="Arial"/>
              </a:rPr>
              <a:t>2</a:t>
            </a:r>
            <a:r>
              <a:rPr lang="en" sz="2100">
                <a:solidFill>
                  <a:srgbClr val="000000"/>
                </a:solidFill>
                <a:latin typeface="Arial"/>
                <a:ea typeface="Arial"/>
                <a:cs typeface="Arial"/>
                <a:sym typeface="Arial"/>
              </a:rPr>
              <a:t> </a:t>
            </a:r>
          </a:p>
        </p:txBody>
      </p:sp>
      <p:pic>
        <p:nvPicPr>
          <p:cNvPr id="253" name="Shape 253"/>
          <p:cNvPicPr preferRelativeResize="0"/>
          <p:nvPr/>
        </p:nvPicPr>
        <p:blipFill rotWithShape="1">
          <a:blip r:embed="rId3">
            <a:alphaModFix/>
          </a:blip>
          <a:srcRect b="0" l="0" r="0" t="0"/>
          <a:stretch/>
        </p:blipFill>
        <p:spPr>
          <a:xfrm>
            <a:off x="1362876" y="1463901"/>
            <a:ext cx="1322875" cy="3679600"/>
          </a:xfrm>
          <a:prstGeom prst="rect">
            <a:avLst/>
          </a:prstGeom>
          <a:noFill/>
          <a:ln>
            <a:noFill/>
          </a:ln>
        </p:spPr>
      </p:pic>
      <p:sp>
        <p:nvSpPr>
          <p:cNvPr id="254" name="Shape 254"/>
          <p:cNvSpPr/>
          <p:nvPr/>
        </p:nvSpPr>
        <p:spPr>
          <a:xfrm>
            <a:off x="3990741" y="2684651"/>
            <a:ext cx="1555800" cy="1338000"/>
          </a:xfrm>
          <a:prstGeom prst="rect">
            <a:avLst/>
          </a:prstGeom>
          <a:solidFill>
            <a:srgbClr val="FFC000"/>
          </a:solidFill>
          <a:ln cap="flat" cmpd="sng" w="12700">
            <a:solidFill>
              <a:srgbClr val="787878"/>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rgbClr val="FFFFFF"/>
              </a:solidFill>
              <a:latin typeface="Calibri"/>
              <a:ea typeface="Calibri"/>
              <a:cs typeface="Calibri"/>
              <a:sym typeface="Calibri"/>
            </a:endParaRPr>
          </a:p>
        </p:txBody>
      </p:sp>
      <p:sp>
        <p:nvSpPr>
          <p:cNvPr id="255" name="Shape 255"/>
          <p:cNvSpPr txBox="1"/>
          <p:nvPr/>
        </p:nvSpPr>
        <p:spPr>
          <a:xfrm>
            <a:off x="4175284" y="2834350"/>
            <a:ext cx="1555800" cy="1038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Calibri"/>
                <a:ea typeface="Calibri"/>
                <a:cs typeface="Calibri"/>
                <a:sym typeface="Calibri"/>
              </a:rPr>
              <a:t>Logistic Regression</a:t>
            </a:r>
          </a:p>
          <a:p>
            <a:pPr indent="0" lvl="0" marL="0" marR="0" rtl="0" algn="l">
              <a:spcBef>
                <a:spcPts val="0"/>
              </a:spcBef>
              <a:buNone/>
            </a:pPr>
            <a:r>
              <a:rPr lang="en" sz="2100">
                <a:solidFill>
                  <a:srgbClr val="000000"/>
                </a:solidFill>
                <a:latin typeface="Calibri"/>
                <a:ea typeface="Calibri"/>
                <a:cs typeface="Calibri"/>
                <a:sym typeface="Calibri"/>
              </a:rPr>
              <a:t>Model</a:t>
            </a:r>
          </a:p>
        </p:txBody>
      </p:sp>
      <p:cxnSp>
        <p:nvCxnSpPr>
          <p:cNvPr id="256" name="Shape 256"/>
          <p:cNvCxnSpPr>
            <a:stCxn id="253" idx="3"/>
          </p:cNvCxnSpPr>
          <p:nvPr/>
        </p:nvCxnSpPr>
        <p:spPr>
          <a:xfrm>
            <a:off x="2685751" y="3303701"/>
            <a:ext cx="962400" cy="0"/>
          </a:xfrm>
          <a:prstGeom prst="straightConnector1">
            <a:avLst/>
          </a:prstGeom>
          <a:noFill/>
          <a:ln cap="flat" cmpd="sng" w="38100">
            <a:solidFill>
              <a:srgbClr val="000000"/>
            </a:solidFill>
            <a:prstDash val="solid"/>
            <a:miter lim="800000"/>
            <a:headEnd len="med" w="med" type="none"/>
            <a:tailEnd len="lg" w="lg" type="triangle"/>
          </a:ln>
        </p:spPr>
      </p:cxnSp>
      <p:sp>
        <p:nvSpPr>
          <p:cNvPr id="257" name="Shape 257"/>
          <p:cNvSpPr txBox="1"/>
          <p:nvPr/>
        </p:nvSpPr>
        <p:spPr>
          <a:xfrm>
            <a:off x="4074923" y="1064666"/>
            <a:ext cx="1371300" cy="4845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UserA gets to a new restaurant </a:t>
            </a:r>
          </a:p>
        </p:txBody>
      </p:sp>
      <p:sp>
        <p:nvSpPr>
          <p:cNvPr id="258" name="Shape 258"/>
          <p:cNvSpPr txBox="1"/>
          <p:nvPr/>
        </p:nvSpPr>
        <p:spPr>
          <a:xfrm>
            <a:off x="5036167" y="1843971"/>
            <a:ext cx="894900" cy="4845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Calibri"/>
                <a:ea typeface="Calibri"/>
                <a:cs typeface="Calibri"/>
                <a:sym typeface="Calibri"/>
              </a:rPr>
              <a:t>X1</a:t>
            </a:r>
          </a:p>
          <a:p>
            <a:pPr indent="0" lvl="0" marL="0" marR="0" rtl="0" algn="l">
              <a:spcBef>
                <a:spcPts val="0"/>
              </a:spcBef>
              <a:buNone/>
            </a:pPr>
            <a:r>
              <a:rPr lang="en" sz="1400">
                <a:solidFill>
                  <a:srgbClr val="000000"/>
                </a:solidFill>
                <a:latin typeface="Calibri"/>
                <a:ea typeface="Calibri"/>
                <a:cs typeface="Calibri"/>
                <a:sym typeface="Calibri"/>
              </a:rPr>
              <a:t>X2</a:t>
            </a:r>
          </a:p>
        </p:txBody>
      </p:sp>
      <p:cxnSp>
        <p:nvCxnSpPr>
          <p:cNvPr id="259" name="Shape 259"/>
          <p:cNvCxnSpPr>
            <a:stCxn id="257" idx="2"/>
          </p:cNvCxnSpPr>
          <p:nvPr/>
        </p:nvCxnSpPr>
        <p:spPr>
          <a:xfrm>
            <a:off x="4760573" y="1549166"/>
            <a:ext cx="8100" cy="1030500"/>
          </a:xfrm>
          <a:prstGeom prst="straightConnector1">
            <a:avLst/>
          </a:prstGeom>
          <a:noFill/>
          <a:ln cap="flat" cmpd="sng" w="38100">
            <a:solidFill>
              <a:srgbClr val="000000"/>
            </a:solidFill>
            <a:prstDash val="solid"/>
            <a:miter lim="800000"/>
            <a:headEnd len="med" w="med" type="none"/>
            <a:tailEnd len="lg" w="lg" type="triangle"/>
          </a:ln>
        </p:spPr>
      </p:cxnSp>
      <p:cxnSp>
        <p:nvCxnSpPr>
          <p:cNvPr id="260" name="Shape 260"/>
          <p:cNvCxnSpPr/>
          <p:nvPr/>
        </p:nvCxnSpPr>
        <p:spPr>
          <a:xfrm>
            <a:off x="5866934" y="3353724"/>
            <a:ext cx="962400" cy="0"/>
          </a:xfrm>
          <a:prstGeom prst="straightConnector1">
            <a:avLst/>
          </a:prstGeom>
          <a:noFill/>
          <a:ln cap="flat" cmpd="sng" w="38100">
            <a:solidFill>
              <a:srgbClr val="000000"/>
            </a:solidFill>
            <a:prstDash val="solid"/>
            <a:miter lim="800000"/>
            <a:headEnd len="med" w="med" type="none"/>
            <a:tailEnd len="lg" w="lg" type="triangle"/>
          </a:ln>
        </p:spPr>
      </p:cxnSp>
      <p:sp>
        <p:nvSpPr>
          <p:cNvPr id="261" name="Shape 261"/>
          <p:cNvSpPr/>
          <p:nvPr/>
        </p:nvSpPr>
        <p:spPr>
          <a:xfrm>
            <a:off x="7093567" y="2636903"/>
            <a:ext cx="1405200" cy="1433700"/>
          </a:xfrm>
          <a:prstGeom prst="ellipse">
            <a:avLst/>
          </a:prstGeom>
          <a:solidFill>
            <a:srgbClr val="9CC2E5"/>
          </a:solidFill>
          <a:ln cap="flat" cmpd="sng" w="12700">
            <a:solidFill>
              <a:srgbClr val="FFFFFF"/>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rgbClr val="FFFFFF"/>
              </a:solidFill>
              <a:latin typeface="Calibri"/>
              <a:ea typeface="Calibri"/>
              <a:cs typeface="Calibri"/>
              <a:sym typeface="Calibri"/>
            </a:endParaRPr>
          </a:p>
        </p:txBody>
      </p:sp>
      <p:sp>
        <p:nvSpPr>
          <p:cNvPr id="262" name="Shape 262"/>
          <p:cNvSpPr txBox="1"/>
          <p:nvPr/>
        </p:nvSpPr>
        <p:spPr>
          <a:xfrm>
            <a:off x="7265017" y="2995933"/>
            <a:ext cx="1062300" cy="7155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500">
                <a:solidFill>
                  <a:srgbClr val="000000"/>
                </a:solidFill>
                <a:latin typeface="Arial"/>
                <a:ea typeface="Arial"/>
                <a:cs typeface="Arial"/>
                <a:sym typeface="Arial"/>
              </a:rPr>
              <a:t> Predicted</a:t>
            </a:r>
          </a:p>
          <a:p>
            <a:pPr indent="0" lvl="0" marL="0" marR="0" rtl="0" algn="l">
              <a:spcBef>
                <a:spcPts val="0"/>
              </a:spcBef>
              <a:buNone/>
            </a:pPr>
            <a:r>
              <a:rPr lang="en" sz="1400">
                <a:solidFill>
                  <a:srgbClr val="000000"/>
                </a:solidFill>
                <a:latin typeface="Arial"/>
                <a:ea typeface="Arial"/>
                <a:cs typeface="Arial"/>
                <a:sym typeface="Arial"/>
              </a:rPr>
              <a:t>       </a:t>
            </a:r>
            <a:r>
              <a:rPr lang="en" sz="2700">
                <a:solidFill>
                  <a:srgbClr val="000000"/>
                </a:solidFill>
                <a:latin typeface="Arial"/>
                <a:ea typeface="Arial"/>
                <a:cs typeface="Arial"/>
                <a:sym typeface="Arial"/>
              </a:rPr>
              <a:t>W</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347875" y="658800"/>
            <a:ext cx="2893800" cy="346200"/>
          </a:xfrm>
          <a:prstGeom prst="rect">
            <a:avLst/>
          </a:prstGeom>
        </p:spPr>
        <p:txBody>
          <a:bodyPr anchorCtr="0" anchor="b" bIns="91425" lIns="91425" rIns="91425" wrap="square" tIns="91425">
            <a:noAutofit/>
          </a:bodyPr>
          <a:lstStyle/>
          <a:p>
            <a:pPr indent="0" lvl="0" marL="0" rtl="0">
              <a:spcBef>
                <a:spcPts val="0"/>
              </a:spcBef>
              <a:buNone/>
            </a:pPr>
            <a:r>
              <a:rPr lang="en"/>
              <a:t>Customized part</a:t>
            </a:r>
          </a:p>
        </p:txBody>
      </p:sp>
      <p:sp>
        <p:nvSpPr>
          <p:cNvPr id="268" name="Shape 268"/>
          <p:cNvSpPr txBox="1"/>
          <p:nvPr/>
        </p:nvSpPr>
        <p:spPr>
          <a:xfrm>
            <a:off x="544669" y="1175402"/>
            <a:ext cx="28938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Arial"/>
                <a:ea typeface="Arial"/>
                <a:cs typeface="Arial"/>
                <a:sym typeface="Arial"/>
              </a:rPr>
              <a:t>Y = a</a:t>
            </a:r>
            <a:r>
              <a:rPr lang="en" sz="1200">
                <a:solidFill>
                  <a:srgbClr val="000000"/>
                </a:solidFill>
                <a:latin typeface="Arial"/>
                <a:ea typeface="Arial"/>
                <a:cs typeface="Arial"/>
                <a:sym typeface="Arial"/>
              </a:rPr>
              <a:t>1</a:t>
            </a:r>
            <a:r>
              <a:rPr lang="en" sz="2100">
                <a:solidFill>
                  <a:srgbClr val="000000"/>
                </a:solidFill>
                <a:latin typeface="Arial"/>
                <a:ea typeface="Arial"/>
                <a:cs typeface="Arial"/>
                <a:sym typeface="Arial"/>
              </a:rPr>
              <a:t>*W +a</a:t>
            </a:r>
            <a:r>
              <a:rPr lang="en" sz="1200">
                <a:solidFill>
                  <a:srgbClr val="000000"/>
                </a:solidFill>
                <a:latin typeface="Arial"/>
                <a:ea typeface="Arial"/>
                <a:cs typeface="Arial"/>
                <a:sym typeface="Arial"/>
              </a:rPr>
              <a:t>2</a:t>
            </a:r>
            <a:r>
              <a:rPr lang="en" sz="2100">
                <a:solidFill>
                  <a:srgbClr val="000000"/>
                </a:solidFill>
                <a:latin typeface="Arial"/>
                <a:ea typeface="Arial"/>
                <a:cs typeface="Arial"/>
                <a:sym typeface="Arial"/>
              </a:rPr>
              <a:t>*X</a:t>
            </a:r>
            <a:r>
              <a:rPr lang="en" sz="1200">
                <a:solidFill>
                  <a:srgbClr val="000000"/>
                </a:solidFill>
                <a:latin typeface="Arial"/>
                <a:ea typeface="Arial"/>
                <a:cs typeface="Arial"/>
                <a:sym typeface="Arial"/>
              </a:rPr>
              <a:t>3</a:t>
            </a:r>
            <a:r>
              <a:rPr lang="en" sz="2100">
                <a:solidFill>
                  <a:schemeClr val="dk2"/>
                </a:solidFill>
              </a:rPr>
              <a:t>+a</a:t>
            </a:r>
            <a:r>
              <a:rPr lang="en" sz="1200">
                <a:solidFill>
                  <a:schemeClr val="dk2"/>
                </a:solidFill>
              </a:rPr>
              <a:t>3</a:t>
            </a:r>
            <a:r>
              <a:rPr lang="en" sz="2100">
                <a:solidFill>
                  <a:schemeClr val="dk2"/>
                </a:solidFill>
              </a:rPr>
              <a:t>*X</a:t>
            </a:r>
            <a:r>
              <a:rPr lang="en" sz="1200">
                <a:solidFill>
                  <a:schemeClr val="dk2"/>
                </a:solidFill>
              </a:rPr>
              <a:t>4</a:t>
            </a:r>
          </a:p>
        </p:txBody>
      </p:sp>
      <p:sp>
        <p:nvSpPr>
          <p:cNvPr id="269" name="Shape 269"/>
          <p:cNvSpPr txBox="1"/>
          <p:nvPr/>
        </p:nvSpPr>
        <p:spPr>
          <a:xfrm>
            <a:off x="403122" y="1684525"/>
            <a:ext cx="3152100" cy="3003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500">
                <a:solidFill>
                  <a:srgbClr val="000000"/>
                </a:solidFill>
                <a:latin typeface="Arial"/>
                <a:ea typeface="Arial"/>
                <a:cs typeface="Arial"/>
                <a:sym typeface="Arial"/>
              </a:rPr>
              <a:t>(X</a:t>
            </a:r>
            <a:r>
              <a:rPr lang="en" sz="1100">
                <a:solidFill>
                  <a:srgbClr val="000000"/>
                </a:solidFill>
                <a:latin typeface="Arial"/>
                <a:ea typeface="Arial"/>
                <a:cs typeface="Arial"/>
                <a:sym typeface="Arial"/>
              </a:rPr>
              <a:t>3</a:t>
            </a:r>
            <a:r>
              <a:rPr lang="en" sz="1500">
                <a:solidFill>
                  <a:srgbClr val="000000"/>
                </a:solidFill>
                <a:latin typeface="Arial"/>
                <a:ea typeface="Arial"/>
                <a:cs typeface="Arial"/>
                <a:sym typeface="Arial"/>
              </a:rPr>
              <a:t> = 1/distance, X</a:t>
            </a:r>
            <a:r>
              <a:rPr lang="en" sz="1100">
                <a:solidFill>
                  <a:srgbClr val="000000"/>
                </a:solidFill>
                <a:latin typeface="Arial"/>
                <a:ea typeface="Arial"/>
                <a:cs typeface="Arial"/>
                <a:sym typeface="Arial"/>
              </a:rPr>
              <a:t>4</a:t>
            </a:r>
            <a:r>
              <a:rPr lang="en" sz="1500">
                <a:solidFill>
                  <a:srgbClr val="000000"/>
                </a:solidFill>
                <a:latin typeface="Arial"/>
                <a:ea typeface="Arial"/>
                <a:cs typeface="Arial"/>
                <a:sym typeface="Arial"/>
              </a:rPr>
              <a:t> =average </a:t>
            </a:r>
            <a:r>
              <a:rPr lang="en" sz="1500"/>
              <a:t>star</a:t>
            </a:r>
            <a:r>
              <a:rPr lang="en" sz="1500">
                <a:solidFill>
                  <a:srgbClr val="000000"/>
                </a:solidFill>
                <a:latin typeface="Arial"/>
                <a:ea typeface="Arial"/>
                <a:cs typeface="Arial"/>
                <a:sym typeface="Arial"/>
              </a:rPr>
              <a:t>)</a:t>
            </a:r>
          </a:p>
        </p:txBody>
      </p:sp>
      <p:sp>
        <p:nvSpPr>
          <p:cNvPr id="270" name="Shape 270"/>
          <p:cNvSpPr txBox="1"/>
          <p:nvPr/>
        </p:nvSpPr>
        <p:spPr>
          <a:xfrm>
            <a:off x="403119" y="2193480"/>
            <a:ext cx="4730700" cy="4845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400">
                <a:solidFill>
                  <a:srgbClr val="000000"/>
                </a:solidFill>
                <a:latin typeface="Arial"/>
                <a:ea typeface="Arial"/>
                <a:cs typeface="Arial"/>
                <a:sym typeface="Arial"/>
              </a:rPr>
              <a:t>The weight for the distance depends on the situation:</a:t>
            </a:r>
          </a:p>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271" name="Shape 271"/>
          <p:cNvSpPr/>
          <p:nvPr/>
        </p:nvSpPr>
        <p:spPr>
          <a:xfrm>
            <a:off x="403127" y="2698574"/>
            <a:ext cx="3558600" cy="300300"/>
          </a:xfrm>
          <a:prstGeom prst="rect">
            <a:avLst/>
          </a:prstGeom>
          <a:noFill/>
          <a:ln>
            <a:noFill/>
          </a:ln>
        </p:spPr>
        <p:txBody>
          <a:bodyPr anchorCtr="0" anchor="t" bIns="34275" lIns="68575" rIns="68575" wrap="square" tIns="34275">
            <a:noAutofit/>
          </a:bodyPr>
          <a:lstStyle/>
          <a:p>
            <a:pPr indent="-215900" lvl="0" marL="215900" marR="0" rtl="0" algn="l">
              <a:spcBef>
                <a:spcPts val="0"/>
              </a:spcBef>
              <a:buClr>
                <a:srgbClr val="000000"/>
              </a:buClr>
              <a:buSzPts val="1400"/>
              <a:buFont typeface="Arial"/>
              <a:buChar char="•"/>
            </a:pPr>
            <a:r>
              <a:rPr lang="en" sz="1400">
                <a:solidFill>
                  <a:srgbClr val="000000"/>
                </a:solidFill>
                <a:latin typeface="Arial"/>
                <a:ea typeface="Arial"/>
                <a:cs typeface="Arial"/>
                <a:sym typeface="Arial"/>
              </a:rPr>
              <a:t>When you are really in a hurry</a:t>
            </a:r>
          </a:p>
        </p:txBody>
      </p:sp>
      <p:sp>
        <p:nvSpPr>
          <p:cNvPr id="272" name="Shape 272"/>
          <p:cNvSpPr/>
          <p:nvPr/>
        </p:nvSpPr>
        <p:spPr>
          <a:xfrm>
            <a:off x="403125" y="3653675"/>
            <a:ext cx="4891500" cy="549900"/>
          </a:xfrm>
          <a:prstGeom prst="rect">
            <a:avLst/>
          </a:prstGeom>
          <a:noFill/>
          <a:ln>
            <a:noFill/>
          </a:ln>
        </p:spPr>
        <p:txBody>
          <a:bodyPr anchorCtr="0" anchor="t" bIns="34275" lIns="68575" rIns="68575" wrap="square" tIns="34275">
            <a:noAutofit/>
          </a:bodyPr>
          <a:lstStyle/>
          <a:p>
            <a:pPr indent="-215900" lvl="0" marL="215900" marR="0" rtl="0" algn="l">
              <a:spcBef>
                <a:spcPts val="0"/>
              </a:spcBef>
              <a:buClr>
                <a:srgbClr val="000000"/>
              </a:buClr>
              <a:buSzPts val="1400"/>
              <a:buFont typeface="Arial"/>
              <a:buChar char="•"/>
            </a:pPr>
            <a:r>
              <a:rPr lang="en" sz="1400">
                <a:solidFill>
                  <a:srgbClr val="000000"/>
                </a:solidFill>
                <a:latin typeface="Arial"/>
                <a:ea typeface="Arial"/>
                <a:cs typeface="Arial"/>
                <a:sym typeface="Arial"/>
              </a:rPr>
              <a:t>When you are in a holiday and want to have a good meal regardless of the distance</a:t>
            </a:r>
          </a:p>
        </p:txBody>
      </p:sp>
      <p:sp>
        <p:nvSpPr>
          <p:cNvPr id="273" name="Shape 273"/>
          <p:cNvSpPr/>
          <p:nvPr/>
        </p:nvSpPr>
        <p:spPr>
          <a:xfrm>
            <a:off x="1057654" y="3164748"/>
            <a:ext cx="3741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Arial"/>
                <a:ea typeface="Arial"/>
                <a:cs typeface="Arial"/>
                <a:sym typeface="Arial"/>
              </a:rPr>
              <a:t>a</a:t>
            </a:r>
            <a:r>
              <a:rPr lang="en" sz="1200">
                <a:solidFill>
                  <a:srgbClr val="000000"/>
                </a:solidFill>
                <a:latin typeface="Arial"/>
                <a:ea typeface="Arial"/>
                <a:cs typeface="Arial"/>
                <a:sym typeface="Arial"/>
              </a:rPr>
              <a:t>2</a:t>
            </a:r>
          </a:p>
        </p:txBody>
      </p:sp>
      <p:sp>
        <p:nvSpPr>
          <p:cNvPr id="274" name="Shape 274"/>
          <p:cNvSpPr/>
          <p:nvPr/>
        </p:nvSpPr>
        <p:spPr>
          <a:xfrm>
            <a:off x="1057654" y="4300110"/>
            <a:ext cx="384900" cy="3924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2100">
                <a:solidFill>
                  <a:srgbClr val="000000"/>
                </a:solidFill>
                <a:latin typeface="Arial"/>
                <a:ea typeface="Arial"/>
                <a:cs typeface="Arial"/>
                <a:sym typeface="Arial"/>
              </a:rPr>
              <a:t>a</a:t>
            </a:r>
            <a:r>
              <a:rPr lang="en" sz="1200">
                <a:solidFill>
                  <a:srgbClr val="000000"/>
                </a:solidFill>
                <a:latin typeface="Arial"/>
                <a:ea typeface="Arial"/>
                <a:cs typeface="Arial"/>
                <a:sym typeface="Arial"/>
              </a:rPr>
              <a:t>2</a:t>
            </a:r>
          </a:p>
        </p:txBody>
      </p:sp>
      <p:sp>
        <p:nvSpPr>
          <p:cNvPr id="275" name="Shape 275"/>
          <p:cNvSpPr txBox="1"/>
          <p:nvPr/>
        </p:nvSpPr>
        <p:spPr>
          <a:xfrm>
            <a:off x="1947838" y="3210914"/>
            <a:ext cx="1450500" cy="3003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500">
                <a:solidFill>
                  <a:srgbClr val="FF0000"/>
                </a:solidFill>
                <a:latin typeface="Arial"/>
                <a:ea typeface="Arial"/>
                <a:cs typeface="Arial"/>
                <a:sym typeface="Arial"/>
              </a:rPr>
              <a:t>Very High</a:t>
            </a:r>
          </a:p>
        </p:txBody>
      </p:sp>
      <p:sp>
        <p:nvSpPr>
          <p:cNvPr id="276" name="Shape 276"/>
          <p:cNvSpPr txBox="1"/>
          <p:nvPr/>
        </p:nvSpPr>
        <p:spPr>
          <a:xfrm>
            <a:off x="1947837" y="4346276"/>
            <a:ext cx="1450500" cy="3003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500">
                <a:solidFill>
                  <a:srgbClr val="FF0000"/>
                </a:solidFill>
                <a:latin typeface="Arial"/>
                <a:ea typeface="Arial"/>
                <a:cs typeface="Arial"/>
                <a:sym typeface="Arial"/>
              </a:rPr>
              <a:t>Very Low</a:t>
            </a:r>
          </a:p>
        </p:txBody>
      </p:sp>
      <p:sp>
        <p:nvSpPr>
          <p:cNvPr id="277" name="Shape 277"/>
          <p:cNvSpPr txBox="1"/>
          <p:nvPr/>
        </p:nvSpPr>
        <p:spPr>
          <a:xfrm>
            <a:off x="5307896" y="624604"/>
            <a:ext cx="3236700" cy="3462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lang="en" sz="1800">
                <a:solidFill>
                  <a:srgbClr val="000000"/>
                </a:solidFill>
                <a:latin typeface="Calibri"/>
                <a:ea typeface="Calibri"/>
                <a:cs typeface="Calibri"/>
                <a:sym typeface="Calibri"/>
              </a:rPr>
              <a:t>Let the user make the decision !</a:t>
            </a:r>
          </a:p>
        </p:txBody>
      </p:sp>
      <p:pic>
        <p:nvPicPr>
          <p:cNvPr id="278" name="Shape 278"/>
          <p:cNvPicPr preferRelativeResize="0"/>
          <p:nvPr/>
        </p:nvPicPr>
        <p:blipFill>
          <a:blip r:embed="rId3">
            <a:alphaModFix/>
          </a:blip>
          <a:stretch>
            <a:fillRect/>
          </a:stretch>
        </p:blipFill>
        <p:spPr>
          <a:xfrm>
            <a:off x="5307900" y="1082975"/>
            <a:ext cx="3649700" cy="39019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2400250" y="423550"/>
            <a:ext cx="6321600" cy="635400"/>
          </a:xfrm>
          <a:prstGeom prst="rect">
            <a:avLst/>
          </a:prstGeom>
        </p:spPr>
        <p:txBody>
          <a:bodyPr anchorCtr="0" anchor="t" bIns="91425" lIns="91425" rIns="91425" wrap="square" tIns="91425">
            <a:noAutofit/>
          </a:bodyPr>
          <a:lstStyle/>
          <a:p>
            <a:pPr indent="0" lvl="0" marL="0" rtl="0">
              <a:spcBef>
                <a:spcPts val="0"/>
              </a:spcBef>
              <a:buNone/>
            </a:pPr>
            <a:r>
              <a:rPr lang="en"/>
              <a:t>Cold Start</a:t>
            </a:r>
          </a:p>
        </p:txBody>
      </p:sp>
      <p:sp>
        <p:nvSpPr>
          <p:cNvPr id="284" name="Shape 284"/>
          <p:cNvSpPr txBox="1"/>
          <p:nvPr/>
        </p:nvSpPr>
        <p:spPr>
          <a:xfrm>
            <a:off x="2400250" y="1122550"/>
            <a:ext cx="2167200" cy="1038900"/>
          </a:xfrm>
          <a:prstGeom prst="rect">
            <a:avLst/>
          </a:prstGeom>
          <a:noFill/>
          <a:ln>
            <a:noFill/>
          </a:ln>
        </p:spPr>
        <p:txBody>
          <a:bodyPr anchorCtr="0" anchor="t" bIns="34275" lIns="68575" rIns="68575" wrap="square" tIns="34275">
            <a:noAutofit/>
          </a:bodyPr>
          <a:lstStyle/>
          <a:p>
            <a:pPr indent="-69850" lvl="0" marL="0" rtl="0">
              <a:lnSpc>
                <a:spcPct val="115000"/>
              </a:lnSpc>
              <a:spcBef>
                <a:spcPts val="0"/>
              </a:spcBef>
              <a:spcAft>
                <a:spcPts val="1600"/>
              </a:spcAft>
              <a:buClr>
                <a:schemeClr val="dk2"/>
              </a:buClr>
              <a:buSzPts val="1100"/>
              <a:buFont typeface="Arial"/>
              <a:buNone/>
            </a:pPr>
            <a:r>
              <a:rPr lang="en">
                <a:solidFill>
                  <a:schemeClr val="dk2"/>
                </a:solidFill>
                <a:latin typeface="Lato"/>
                <a:ea typeface="Lato"/>
                <a:cs typeface="Lato"/>
                <a:sym typeface="Lato"/>
              </a:rPr>
              <a:t>The purpose of the cold start is to formally introduce a new user to our existing database. </a:t>
            </a:r>
          </a:p>
          <a:p>
            <a:pPr indent="-69850" lvl="0" marL="0" rtl="0">
              <a:lnSpc>
                <a:spcPct val="115000"/>
              </a:lnSpc>
              <a:spcBef>
                <a:spcPts val="0"/>
              </a:spcBef>
              <a:spcAft>
                <a:spcPts val="1600"/>
              </a:spcAft>
              <a:buClr>
                <a:schemeClr val="dk2"/>
              </a:buClr>
              <a:buSzPts val="1100"/>
              <a:buFont typeface="Arial"/>
              <a:buNone/>
            </a:pPr>
            <a:r>
              <a:rPr lang="en">
                <a:solidFill>
                  <a:schemeClr val="dk2"/>
                </a:solidFill>
                <a:latin typeface="Lato"/>
                <a:ea typeface="Lato"/>
                <a:cs typeface="Lato"/>
                <a:sym typeface="Lato"/>
              </a:rPr>
              <a:t>The cold start looks at 2 different categories (i.e. food and cuisine) and implements a ranking system for these two user inputs. </a:t>
            </a:r>
          </a:p>
          <a:p>
            <a:pPr indent="-69850" lvl="0" marL="0" rtl="0">
              <a:lnSpc>
                <a:spcPct val="115000"/>
              </a:lnSpc>
              <a:spcBef>
                <a:spcPts val="0"/>
              </a:spcBef>
              <a:spcAft>
                <a:spcPts val="1600"/>
              </a:spcAft>
              <a:buClr>
                <a:schemeClr val="dk2"/>
              </a:buClr>
              <a:buSzPts val="1100"/>
              <a:buFont typeface="Arial"/>
              <a:buNone/>
            </a:pPr>
            <a:r>
              <a:t/>
            </a:r>
            <a:endParaRPr>
              <a:solidFill>
                <a:srgbClr val="FF0000"/>
              </a:solidFill>
              <a:latin typeface="Lato"/>
              <a:ea typeface="Lato"/>
              <a:cs typeface="Lato"/>
              <a:sym typeface="Lato"/>
            </a:endParaRPr>
          </a:p>
          <a:p>
            <a:pPr indent="-69850" lvl="0" marL="0" rtl="0">
              <a:spcBef>
                <a:spcPts val="0"/>
              </a:spcBef>
              <a:buClr>
                <a:schemeClr val="dk2"/>
              </a:buClr>
              <a:buSzPts val="1100"/>
              <a:buFont typeface="Arial"/>
              <a:buNone/>
            </a:pPr>
            <a:r>
              <a:t/>
            </a:r>
            <a:endParaRPr sz="1200">
              <a:solidFill>
                <a:schemeClr val="dk2"/>
              </a:solidFill>
              <a:latin typeface="Raleway"/>
              <a:ea typeface="Raleway"/>
              <a:cs typeface="Raleway"/>
              <a:sym typeface="Raleway"/>
            </a:endParaRPr>
          </a:p>
          <a:p>
            <a:pPr indent="0" lvl="0" marL="0" marR="0" rtl="0" algn="l">
              <a:spcBef>
                <a:spcPts val="0"/>
              </a:spcBef>
              <a:buNone/>
            </a:pPr>
            <a:r>
              <a:t/>
            </a:r>
            <a:endParaRPr sz="2100"/>
          </a:p>
        </p:txBody>
      </p:sp>
      <p:sp>
        <p:nvSpPr>
          <p:cNvPr id="285" name="Shape 285"/>
          <p:cNvSpPr/>
          <p:nvPr/>
        </p:nvSpPr>
        <p:spPr>
          <a:xfrm>
            <a:off x="4454546" y="1424811"/>
            <a:ext cx="1072771" cy="980344"/>
          </a:xfrm>
          <a:prstGeom prst="ellipse">
            <a:avLst/>
          </a:prstGeom>
          <a:solidFill>
            <a:schemeClr val="dk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1200">
                <a:latin typeface="Lato"/>
                <a:ea typeface="Lato"/>
                <a:cs typeface="Lato"/>
                <a:sym typeface="Lato"/>
              </a:rPr>
              <a:t>Food</a:t>
            </a:r>
          </a:p>
        </p:txBody>
      </p:sp>
      <p:sp>
        <p:nvSpPr>
          <p:cNvPr id="286" name="Shape 286"/>
          <p:cNvSpPr/>
          <p:nvPr/>
        </p:nvSpPr>
        <p:spPr>
          <a:xfrm>
            <a:off x="4454546" y="2687872"/>
            <a:ext cx="1072771" cy="980344"/>
          </a:xfrm>
          <a:prstGeom prst="ellipse">
            <a:avLst/>
          </a:prstGeom>
          <a:solidFill>
            <a:schemeClr val="dk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1200">
                <a:latin typeface="Lato"/>
                <a:ea typeface="Lato"/>
                <a:cs typeface="Lato"/>
                <a:sym typeface="Lato"/>
              </a:rPr>
              <a:t>Cuisine</a:t>
            </a:r>
          </a:p>
        </p:txBody>
      </p:sp>
      <p:sp>
        <p:nvSpPr>
          <p:cNvPr id="287" name="Shape 287"/>
          <p:cNvSpPr/>
          <p:nvPr/>
        </p:nvSpPr>
        <p:spPr>
          <a:xfrm>
            <a:off x="5790225" y="1343975"/>
            <a:ext cx="606300" cy="305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8" name="Shape 288"/>
          <p:cNvSpPr txBox="1"/>
          <p:nvPr/>
        </p:nvSpPr>
        <p:spPr>
          <a:xfrm>
            <a:off x="5504775" y="757825"/>
            <a:ext cx="1177200" cy="5055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latin typeface="Lato"/>
                <a:ea typeface="Lato"/>
                <a:cs typeface="Lato"/>
                <a:sym typeface="Lato"/>
              </a:rPr>
              <a:t>Database of Users</a:t>
            </a:r>
          </a:p>
        </p:txBody>
      </p:sp>
      <p:cxnSp>
        <p:nvCxnSpPr>
          <p:cNvPr id="289" name="Shape 289"/>
          <p:cNvCxnSpPr>
            <a:stCxn id="285" idx="6"/>
          </p:cNvCxnSpPr>
          <p:nvPr/>
        </p:nvCxnSpPr>
        <p:spPr>
          <a:xfrm flipH="1" rot="10800000">
            <a:off x="5527317" y="1909883"/>
            <a:ext cx="273000" cy="5100"/>
          </a:xfrm>
          <a:prstGeom prst="straightConnector1">
            <a:avLst/>
          </a:prstGeom>
          <a:noFill/>
          <a:ln cap="flat" cmpd="sng" w="9525">
            <a:solidFill>
              <a:schemeClr val="dk2"/>
            </a:solidFill>
            <a:prstDash val="solid"/>
            <a:round/>
            <a:headEnd len="lg" w="lg" type="none"/>
            <a:tailEnd len="lg" w="lg" type="triangle"/>
          </a:ln>
        </p:spPr>
      </p:cxnSp>
      <p:cxnSp>
        <p:nvCxnSpPr>
          <p:cNvPr id="290" name="Shape 290"/>
          <p:cNvCxnSpPr>
            <a:stCxn id="286" idx="6"/>
          </p:cNvCxnSpPr>
          <p:nvPr/>
        </p:nvCxnSpPr>
        <p:spPr>
          <a:xfrm flipH="1" rot="10800000">
            <a:off x="5527317" y="3172944"/>
            <a:ext cx="252900" cy="5100"/>
          </a:xfrm>
          <a:prstGeom prst="straightConnector1">
            <a:avLst/>
          </a:prstGeom>
          <a:noFill/>
          <a:ln cap="flat" cmpd="sng" w="9525">
            <a:solidFill>
              <a:schemeClr val="dk2"/>
            </a:solidFill>
            <a:prstDash val="solid"/>
            <a:round/>
            <a:headEnd len="lg" w="lg" type="none"/>
            <a:tailEnd len="lg" w="lg" type="triangle"/>
          </a:ln>
        </p:spPr>
      </p:cxnSp>
      <p:grpSp>
        <p:nvGrpSpPr>
          <p:cNvPr id="291" name="Shape 291"/>
          <p:cNvGrpSpPr/>
          <p:nvPr/>
        </p:nvGrpSpPr>
        <p:grpSpPr>
          <a:xfrm>
            <a:off x="6628950" y="757875"/>
            <a:ext cx="1072800" cy="3637711"/>
            <a:chOff x="6628950" y="-121537"/>
            <a:chExt cx="1072800" cy="4517212"/>
          </a:xfrm>
        </p:grpSpPr>
        <p:sp>
          <p:nvSpPr>
            <p:cNvPr id="292" name="Shape 292"/>
            <p:cNvSpPr/>
            <p:nvPr/>
          </p:nvSpPr>
          <p:spPr>
            <a:xfrm>
              <a:off x="6862200" y="606375"/>
              <a:ext cx="606300" cy="3789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293" name="Shape 293"/>
            <p:cNvSpPr txBox="1"/>
            <p:nvPr/>
          </p:nvSpPr>
          <p:spPr>
            <a:xfrm>
              <a:off x="6628950" y="-121537"/>
              <a:ext cx="1072800" cy="6276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Similarity Index</a:t>
              </a:r>
            </a:p>
          </p:txBody>
        </p:sp>
      </p:grpSp>
      <p:cxnSp>
        <p:nvCxnSpPr>
          <p:cNvPr id="294" name="Shape 294"/>
          <p:cNvCxnSpPr/>
          <p:nvPr/>
        </p:nvCxnSpPr>
        <p:spPr>
          <a:xfrm>
            <a:off x="6345900" y="2571750"/>
            <a:ext cx="516300" cy="0"/>
          </a:xfrm>
          <a:prstGeom prst="straightConnector1">
            <a:avLst/>
          </a:prstGeom>
          <a:noFill/>
          <a:ln cap="flat" cmpd="sng" w="9525">
            <a:solidFill>
              <a:schemeClr val="dk2"/>
            </a:solidFill>
            <a:prstDash val="solid"/>
            <a:round/>
            <a:headEnd len="lg" w="lg" type="none"/>
            <a:tailEnd len="lg" w="lg" type="triangle"/>
          </a:ln>
        </p:spPr>
      </p:cxnSp>
      <p:sp>
        <p:nvSpPr>
          <p:cNvPr id="295" name="Shape 295"/>
          <p:cNvSpPr/>
          <p:nvPr/>
        </p:nvSpPr>
        <p:spPr>
          <a:xfrm>
            <a:off x="7609150" y="2203375"/>
            <a:ext cx="1414800" cy="7467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1200">
                <a:latin typeface="Lato"/>
                <a:ea typeface="Lato"/>
                <a:cs typeface="Lato"/>
                <a:sym typeface="Lato"/>
              </a:rPr>
              <a:t>Recommendation </a:t>
            </a:r>
            <a:br>
              <a:rPr lang="en" sz="1200">
                <a:latin typeface="Lato"/>
                <a:ea typeface="Lato"/>
                <a:cs typeface="Lato"/>
                <a:sym typeface="Lato"/>
              </a:rPr>
            </a:br>
            <a:r>
              <a:rPr lang="en" sz="1200">
                <a:latin typeface="Lato"/>
                <a:ea typeface="Lato"/>
                <a:cs typeface="Lato"/>
                <a:sym typeface="Lato"/>
              </a:rPr>
              <a:t>(Max </a:t>
            </a:r>
            <a:br>
              <a:rPr lang="en" sz="1200">
                <a:latin typeface="Lato"/>
                <a:ea typeface="Lato"/>
                <a:cs typeface="Lato"/>
                <a:sym typeface="Lato"/>
              </a:rPr>
            </a:br>
            <a:r>
              <a:rPr lang="en" sz="1200">
                <a:latin typeface="Lato"/>
                <a:ea typeface="Lato"/>
                <a:cs typeface="Lato"/>
                <a:sym typeface="Lato"/>
              </a:rPr>
              <a:t>Similarity)</a:t>
            </a:r>
          </a:p>
        </p:txBody>
      </p:sp>
      <p:cxnSp>
        <p:nvCxnSpPr>
          <p:cNvPr id="296" name="Shape 296"/>
          <p:cNvCxnSpPr>
            <a:endCxn id="295" idx="1"/>
          </p:cNvCxnSpPr>
          <p:nvPr/>
        </p:nvCxnSpPr>
        <p:spPr>
          <a:xfrm flipH="1" rot="10800000">
            <a:off x="7457650" y="2576725"/>
            <a:ext cx="151500" cy="303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47875" y="658800"/>
            <a:ext cx="2271300" cy="312000"/>
          </a:xfrm>
          <a:prstGeom prst="rect">
            <a:avLst/>
          </a:prstGeom>
        </p:spPr>
        <p:txBody>
          <a:bodyPr anchorCtr="0" anchor="b" bIns="91425" lIns="91425" rIns="91425" wrap="square" tIns="91425">
            <a:noAutofit/>
          </a:bodyPr>
          <a:lstStyle/>
          <a:p>
            <a:pPr indent="0" lvl="0" marL="0" rtl="0">
              <a:spcBef>
                <a:spcPts val="0"/>
              </a:spcBef>
              <a:buNone/>
            </a:pPr>
            <a:r>
              <a:rPr lang="en"/>
              <a:t>Cold Start</a:t>
            </a:r>
          </a:p>
        </p:txBody>
      </p:sp>
      <p:pic>
        <p:nvPicPr>
          <p:cNvPr id="302" name="Shape 302"/>
          <p:cNvPicPr preferRelativeResize="0"/>
          <p:nvPr/>
        </p:nvPicPr>
        <p:blipFill>
          <a:blip r:embed="rId3">
            <a:alphaModFix/>
          </a:blip>
          <a:stretch>
            <a:fillRect/>
          </a:stretch>
        </p:blipFill>
        <p:spPr>
          <a:xfrm>
            <a:off x="5097525" y="842600"/>
            <a:ext cx="3667225" cy="3944700"/>
          </a:xfrm>
          <a:prstGeom prst="rect">
            <a:avLst/>
          </a:prstGeom>
          <a:noFill/>
          <a:ln>
            <a:noFill/>
          </a:ln>
        </p:spPr>
      </p:pic>
      <p:pic>
        <p:nvPicPr>
          <p:cNvPr id="303" name="Shape 303"/>
          <p:cNvPicPr preferRelativeResize="0"/>
          <p:nvPr/>
        </p:nvPicPr>
        <p:blipFill>
          <a:blip r:embed="rId4">
            <a:alphaModFix/>
          </a:blip>
          <a:stretch>
            <a:fillRect/>
          </a:stretch>
        </p:blipFill>
        <p:spPr>
          <a:xfrm>
            <a:off x="190225" y="2754725"/>
            <a:ext cx="4556350" cy="2032573"/>
          </a:xfrm>
          <a:prstGeom prst="rect">
            <a:avLst/>
          </a:prstGeom>
          <a:noFill/>
          <a:ln>
            <a:noFill/>
          </a:ln>
        </p:spPr>
      </p:pic>
      <p:sp>
        <p:nvSpPr>
          <p:cNvPr id="304" name="Shape 304"/>
          <p:cNvSpPr txBox="1"/>
          <p:nvPr/>
        </p:nvSpPr>
        <p:spPr>
          <a:xfrm>
            <a:off x="190225" y="1380400"/>
            <a:ext cx="3810300" cy="642900"/>
          </a:xfrm>
          <a:prstGeom prst="rect">
            <a:avLst/>
          </a:prstGeom>
          <a:noFill/>
          <a:ln>
            <a:noFill/>
          </a:ln>
        </p:spPr>
        <p:txBody>
          <a:bodyPr anchorCtr="0" anchor="t" bIns="91425" lIns="91425" rIns="91425" wrap="square" tIns="91425">
            <a:noAutofit/>
          </a:bodyPr>
          <a:lstStyle/>
          <a:p>
            <a:pPr indent="0" lvl="0" marL="0">
              <a:spcBef>
                <a:spcPts val="0"/>
              </a:spcBef>
              <a:buNone/>
            </a:pPr>
            <a:r>
              <a:rPr lang="en"/>
              <a:t>The list of preferences change, the similar user the system gives may also change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2400250" y="423550"/>
            <a:ext cx="6321600" cy="635400"/>
          </a:xfrm>
          <a:prstGeom prst="rect">
            <a:avLst/>
          </a:prstGeom>
        </p:spPr>
        <p:txBody>
          <a:bodyPr anchorCtr="0" anchor="t" bIns="91425" lIns="91425" rIns="91425" wrap="square" tIns="91425">
            <a:noAutofit/>
          </a:bodyPr>
          <a:lstStyle/>
          <a:p>
            <a:pPr indent="0" lvl="0" marL="0" rtl="0">
              <a:spcBef>
                <a:spcPts val="0"/>
              </a:spcBef>
              <a:buNone/>
            </a:pPr>
            <a:r>
              <a:rPr lang="en"/>
              <a:t>The Feedback Loop</a:t>
            </a:r>
          </a:p>
        </p:txBody>
      </p:sp>
      <p:sp>
        <p:nvSpPr>
          <p:cNvPr id="310" name="Shape 310"/>
          <p:cNvSpPr txBox="1"/>
          <p:nvPr/>
        </p:nvSpPr>
        <p:spPr>
          <a:xfrm>
            <a:off x="2400250" y="1122550"/>
            <a:ext cx="2844600" cy="1038900"/>
          </a:xfrm>
          <a:prstGeom prst="rect">
            <a:avLst/>
          </a:prstGeom>
          <a:noFill/>
          <a:ln>
            <a:noFill/>
          </a:ln>
        </p:spPr>
        <p:txBody>
          <a:bodyPr anchorCtr="0" anchor="t" bIns="34275" lIns="68575" rIns="68575" wrap="square" tIns="34275">
            <a:noAutofit/>
          </a:bodyPr>
          <a:lstStyle/>
          <a:p>
            <a:pPr indent="-69850" lvl="0" marL="0" rtl="0">
              <a:lnSpc>
                <a:spcPct val="115000"/>
              </a:lnSpc>
              <a:spcBef>
                <a:spcPts val="0"/>
              </a:spcBef>
              <a:spcAft>
                <a:spcPts val="1600"/>
              </a:spcAft>
              <a:buClr>
                <a:schemeClr val="dk2"/>
              </a:buClr>
              <a:buSzPts val="1100"/>
              <a:buFont typeface="Arial"/>
              <a:buNone/>
            </a:pPr>
            <a:r>
              <a:rPr lang="en">
                <a:solidFill>
                  <a:schemeClr val="dk2"/>
                </a:solidFill>
                <a:latin typeface="Lato"/>
                <a:ea typeface="Lato"/>
                <a:cs typeface="Lato"/>
                <a:sym typeface="Lato"/>
              </a:rPr>
              <a:t>It is pivotal to incorporate user experience into our model to achieve a better accuracy of prediction</a:t>
            </a:r>
          </a:p>
          <a:p>
            <a:pPr indent="-69850" lvl="0" marL="0" rtl="0">
              <a:lnSpc>
                <a:spcPct val="115000"/>
              </a:lnSpc>
              <a:spcBef>
                <a:spcPts val="0"/>
              </a:spcBef>
              <a:spcAft>
                <a:spcPts val="1600"/>
              </a:spcAft>
              <a:buClr>
                <a:schemeClr val="dk2"/>
              </a:buClr>
              <a:buSzPts val="1100"/>
              <a:buFont typeface="Arial"/>
              <a:buNone/>
            </a:pPr>
            <a:r>
              <a:rPr lang="en">
                <a:solidFill>
                  <a:schemeClr val="dk2"/>
                </a:solidFill>
                <a:latin typeface="Lato"/>
                <a:ea typeface="Lato"/>
                <a:cs typeface="Lato"/>
                <a:sym typeface="Lato"/>
              </a:rPr>
              <a:t>We aim to input user feedback in terms of weights for our features and re-run the algorithm </a:t>
            </a:r>
          </a:p>
          <a:p>
            <a:pPr indent="-69850" lvl="0" marL="0" rtl="0">
              <a:lnSpc>
                <a:spcPct val="115000"/>
              </a:lnSpc>
              <a:spcBef>
                <a:spcPts val="0"/>
              </a:spcBef>
              <a:spcAft>
                <a:spcPts val="1600"/>
              </a:spcAft>
              <a:buClr>
                <a:schemeClr val="dk2"/>
              </a:buClr>
              <a:buSzPts val="1100"/>
              <a:buFont typeface="Arial"/>
              <a:buNone/>
            </a:pPr>
            <a:r>
              <a:rPr lang="en">
                <a:solidFill>
                  <a:schemeClr val="dk2"/>
                </a:solidFill>
                <a:latin typeface="Lato"/>
                <a:ea typeface="Lato"/>
                <a:cs typeface="Lato"/>
                <a:sym typeface="Lato"/>
              </a:rPr>
              <a:t>Feedback to be taken on - </a:t>
            </a:r>
          </a:p>
          <a:p>
            <a:pPr indent="-317500" lvl="0" marL="457200" rtl="0">
              <a:lnSpc>
                <a:spcPct val="115000"/>
              </a:lnSpc>
              <a:spcBef>
                <a:spcPts val="0"/>
              </a:spcBef>
              <a:spcAft>
                <a:spcPts val="1600"/>
              </a:spcAft>
              <a:buClr>
                <a:schemeClr val="dk2"/>
              </a:buClr>
              <a:buSzPts val="1400"/>
              <a:buFont typeface="Lato"/>
              <a:buAutoNum type="alphaLcPeriod"/>
            </a:pPr>
            <a:r>
              <a:rPr lang="en">
                <a:solidFill>
                  <a:schemeClr val="dk2"/>
                </a:solidFill>
                <a:latin typeface="Lato"/>
                <a:ea typeface="Lato"/>
                <a:cs typeface="Lato"/>
                <a:sym typeface="Lato"/>
              </a:rPr>
              <a:t>Distance, </a:t>
            </a:r>
          </a:p>
          <a:p>
            <a:pPr indent="-317500" lvl="0" marL="457200" rtl="0">
              <a:lnSpc>
                <a:spcPct val="115000"/>
              </a:lnSpc>
              <a:spcBef>
                <a:spcPts val="0"/>
              </a:spcBef>
              <a:spcAft>
                <a:spcPts val="1600"/>
              </a:spcAft>
              <a:buClr>
                <a:schemeClr val="dk2"/>
              </a:buClr>
              <a:buSzPts val="1400"/>
              <a:buFont typeface="Lato"/>
              <a:buAutoNum type="alphaLcPeriod"/>
            </a:pPr>
            <a:r>
              <a:rPr lang="en">
                <a:solidFill>
                  <a:schemeClr val="dk2"/>
                </a:solidFill>
                <a:latin typeface="Lato"/>
                <a:ea typeface="Lato"/>
                <a:cs typeface="Lato"/>
                <a:sym typeface="Lato"/>
              </a:rPr>
              <a:t>Global ratings</a:t>
            </a:r>
          </a:p>
          <a:p>
            <a:pPr indent="-317500" lvl="0" marL="457200" rtl="0">
              <a:lnSpc>
                <a:spcPct val="115000"/>
              </a:lnSpc>
              <a:spcBef>
                <a:spcPts val="0"/>
              </a:spcBef>
              <a:spcAft>
                <a:spcPts val="1600"/>
              </a:spcAft>
              <a:buClr>
                <a:schemeClr val="dk2"/>
              </a:buClr>
              <a:buSzPts val="1400"/>
              <a:buFont typeface="Lato"/>
              <a:buAutoNum type="alphaLcPeriod"/>
            </a:pPr>
            <a:r>
              <a:rPr lang="en">
                <a:solidFill>
                  <a:schemeClr val="dk2"/>
                </a:solidFill>
                <a:latin typeface="Lato"/>
                <a:ea typeface="Lato"/>
                <a:cs typeface="Lato"/>
                <a:sym typeface="Lato"/>
              </a:rPr>
              <a:t>User Review</a:t>
            </a:r>
          </a:p>
          <a:p>
            <a:pPr indent="-69850" lvl="0" marL="0" rtl="0">
              <a:lnSpc>
                <a:spcPct val="115000"/>
              </a:lnSpc>
              <a:spcBef>
                <a:spcPts val="0"/>
              </a:spcBef>
              <a:spcAft>
                <a:spcPts val="1600"/>
              </a:spcAft>
              <a:buClr>
                <a:schemeClr val="dk2"/>
              </a:buClr>
              <a:buSzPts val="1100"/>
              <a:buFont typeface="Arial"/>
              <a:buNone/>
            </a:pPr>
            <a:r>
              <a:t/>
            </a:r>
            <a:endParaRPr>
              <a:solidFill>
                <a:srgbClr val="FF0000"/>
              </a:solidFill>
              <a:latin typeface="Lato"/>
              <a:ea typeface="Lato"/>
              <a:cs typeface="Lato"/>
              <a:sym typeface="Lato"/>
            </a:endParaRPr>
          </a:p>
          <a:p>
            <a:pPr indent="-69850" lvl="0" marL="0" rtl="0">
              <a:spcBef>
                <a:spcPts val="0"/>
              </a:spcBef>
              <a:buClr>
                <a:schemeClr val="dk2"/>
              </a:buClr>
              <a:buSzPts val="1100"/>
              <a:buFont typeface="Arial"/>
              <a:buNone/>
            </a:pPr>
            <a:r>
              <a:t/>
            </a:r>
            <a:endParaRPr sz="1200">
              <a:solidFill>
                <a:schemeClr val="dk2"/>
              </a:solidFill>
              <a:latin typeface="Raleway"/>
              <a:ea typeface="Raleway"/>
              <a:cs typeface="Raleway"/>
              <a:sym typeface="Raleway"/>
            </a:endParaRPr>
          </a:p>
          <a:p>
            <a:pPr indent="0" lvl="0" marL="0" marR="0" rtl="0" algn="l">
              <a:spcBef>
                <a:spcPts val="0"/>
              </a:spcBef>
              <a:buNone/>
            </a:pPr>
            <a:r>
              <a:t/>
            </a:r>
            <a:endParaRPr sz="2100"/>
          </a:p>
        </p:txBody>
      </p:sp>
      <p:pic>
        <p:nvPicPr>
          <p:cNvPr id="311" name="Shape 311"/>
          <p:cNvPicPr preferRelativeResize="0"/>
          <p:nvPr/>
        </p:nvPicPr>
        <p:blipFill>
          <a:blip r:embed="rId3">
            <a:alphaModFix/>
          </a:blip>
          <a:stretch>
            <a:fillRect/>
          </a:stretch>
        </p:blipFill>
        <p:spPr>
          <a:xfrm>
            <a:off x="5088175" y="1156300"/>
            <a:ext cx="3657550" cy="343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The Unique Sales Proposition</a:t>
            </a:r>
          </a:p>
        </p:txBody>
      </p:sp>
      <p:sp>
        <p:nvSpPr>
          <p:cNvPr id="79" name="Shape 79"/>
          <p:cNvSpPr txBox="1"/>
          <p:nvPr>
            <p:ph idx="1" type="body"/>
          </p:nvPr>
        </p:nvSpPr>
        <p:spPr>
          <a:xfrm>
            <a:off x="2400250" y="1522350"/>
            <a:ext cx="6321600" cy="2401200"/>
          </a:xfrm>
          <a:prstGeom prst="rect">
            <a:avLst/>
          </a:prstGeom>
        </p:spPr>
        <p:txBody>
          <a:bodyPr anchorCtr="0" anchor="t" bIns="91425" lIns="91425" rIns="91425" wrap="square" tIns="91425">
            <a:noAutofit/>
          </a:bodyPr>
          <a:lstStyle/>
          <a:p>
            <a:pPr indent="0" lvl="0" marL="0">
              <a:spcBef>
                <a:spcPts val="0"/>
              </a:spcBef>
              <a:buNone/>
            </a:pPr>
            <a:r>
              <a:rPr lang="en" sz="2400"/>
              <a:t>Like </a:t>
            </a:r>
            <a:r>
              <a:rPr b="1" lang="en" sz="2400"/>
              <a:t>Tinder</a:t>
            </a:r>
            <a:r>
              <a:rPr lang="en" sz="2400"/>
              <a:t> for </a:t>
            </a:r>
            <a:r>
              <a:rPr lang="en" sz="2400"/>
              <a:t>restaurants.  Users sign up, tell us when they want to eat and what kind of food they’d like, then our algorithm recommends the best restaurant in the area according to their preferences.</a:t>
            </a:r>
          </a:p>
          <a:p>
            <a:pPr indent="0" lvl="0" marL="0">
              <a:spcBef>
                <a:spcPts val="0"/>
              </a:spcBef>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Application Interface Flow</a:t>
            </a:r>
          </a:p>
        </p:txBody>
      </p:sp>
      <p:sp>
        <p:nvSpPr>
          <p:cNvPr id="317" name="Shape 317"/>
          <p:cNvSpPr txBox="1"/>
          <p:nvPr>
            <p:ph idx="1" type="body"/>
          </p:nvPr>
        </p:nvSpPr>
        <p:spPr>
          <a:xfrm>
            <a:off x="2410101" y="1595775"/>
            <a:ext cx="2197500" cy="3002400"/>
          </a:xfrm>
          <a:prstGeom prst="rect">
            <a:avLst/>
          </a:prstGeom>
        </p:spPr>
        <p:txBody>
          <a:bodyPr anchorCtr="0" anchor="t" bIns="91425" lIns="91425" rIns="91425" wrap="square" tIns="91425">
            <a:noAutofit/>
          </a:bodyPr>
          <a:lstStyle/>
          <a:p>
            <a:pPr indent="0" lvl="0" marL="0">
              <a:spcBef>
                <a:spcPts val="0"/>
              </a:spcBef>
              <a:buNone/>
            </a:pPr>
            <a:r>
              <a:rPr lang="en"/>
              <a:t>Logging into the user account</a:t>
            </a:r>
          </a:p>
        </p:txBody>
      </p:sp>
      <p:pic>
        <p:nvPicPr>
          <p:cNvPr id="318" name="Shape 318"/>
          <p:cNvPicPr preferRelativeResize="0"/>
          <p:nvPr/>
        </p:nvPicPr>
        <p:blipFill>
          <a:blip r:embed="rId3">
            <a:alphaModFix/>
          </a:blip>
          <a:stretch>
            <a:fillRect/>
          </a:stretch>
        </p:blipFill>
        <p:spPr>
          <a:xfrm>
            <a:off x="4607725" y="1149500"/>
            <a:ext cx="3514099" cy="3448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47875" y="658800"/>
            <a:ext cx="3256500" cy="312000"/>
          </a:xfrm>
          <a:prstGeom prst="rect">
            <a:avLst/>
          </a:prstGeom>
        </p:spPr>
        <p:txBody>
          <a:bodyPr anchorCtr="0" anchor="b" bIns="91425" lIns="91425" rIns="91425" wrap="square" tIns="91425">
            <a:noAutofit/>
          </a:bodyPr>
          <a:lstStyle/>
          <a:p>
            <a:pPr indent="0" lvl="0" marL="0" rtl="0">
              <a:spcBef>
                <a:spcPts val="0"/>
              </a:spcBef>
              <a:buNone/>
            </a:pPr>
            <a:r>
              <a:rPr lang="en"/>
              <a:t>Step 1 - Sign-in</a:t>
            </a:r>
          </a:p>
        </p:txBody>
      </p:sp>
      <p:pic>
        <p:nvPicPr>
          <p:cNvPr id="324" name="Shape 324"/>
          <p:cNvPicPr preferRelativeResize="0"/>
          <p:nvPr/>
        </p:nvPicPr>
        <p:blipFill>
          <a:blip r:embed="rId3">
            <a:alphaModFix/>
          </a:blip>
          <a:stretch>
            <a:fillRect/>
          </a:stretch>
        </p:blipFill>
        <p:spPr>
          <a:xfrm>
            <a:off x="4607725" y="1149500"/>
            <a:ext cx="3514099" cy="3448676"/>
          </a:xfrm>
          <a:prstGeom prst="rect">
            <a:avLst/>
          </a:prstGeom>
          <a:noFill/>
          <a:ln>
            <a:noFill/>
          </a:ln>
        </p:spPr>
      </p:pic>
      <p:sp>
        <p:nvSpPr>
          <p:cNvPr id="325" name="Shape 325"/>
          <p:cNvSpPr txBox="1"/>
          <p:nvPr/>
        </p:nvSpPr>
        <p:spPr>
          <a:xfrm>
            <a:off x="2182100" y="1149500"/>
            <a:ext cx="30000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Logging into the user account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47875" y="685100"/>
            <a:ext cx="5204700" cy="312000"/>
          </a:xfrm>
          <a:prstGeom prst="rect">
            <a:avLst/>
          </a:prstGeom>
        </p:spPr>
        <p:txBody>
          <a:bodyPr anchorCtr="0" anchor="b" bIns="91425" lIns="91425" rIns="91425" wrap="square" tIns="91425">
            <a:noAutofit/>
          </a:bodyPr>
          <a:lstStyle/>
          <a:p>
            <a:pPr indent="0" lvl="0" marL="0" rtl="0">
              <a:spcBef>
                <a:spcPts val="0"/>
              </a:spcBef>
              <a:buNone/>
            </a:pPr>
            <a:r>
              <a:rPr lang="en"/>
              <a:t>Step 1 - b : Sign-up/ Cold Start</a:t>
            </a:r>
          </a:p>
        </p:txBody>
      </p:sp>
      <p:sp>
        <p:nvSpPr>
          <p:cNvPr id="331" name="Shape 331"/>
          <p:cNvSpPr txBox="1"/>
          <p:nvPr/>
        </p:nvSpPr>
        <p:spPr>
          <a:xfrm>
            <a:off x="1954575" y="1301900"/>
            <a:ext cx="30000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At the time of sign up we prompt the user to key in their cuisine preference and food preference.</a:t>
            </a:r>
          </a:p>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Forms a basis for a filter at the start of the algorithm.</a:t>
            </a:r>
          </a:p>
          <a:p>
            <a:pPr indent="0" lvl="0" marL="0" rtl="0">
              <a:lnSpc>
                <a:spcPct val="115000"/>
              </a:lnSpc>
              <a:spcBef>
                <a:spcPts val="0"/>
              </a:spcBef>
              <a:spcAft>
                <a:spcPts val="1600"/>
              </a:spcAft>
              <a:buNone/>
            </a:pPr>
            <a:r>
              <a:t/>
            </a:r>
            <a:endParaRPr sz="1800">
              <a:solidFill>
                <a:schemeClr val="dk2"/>
              </a:solidFill>
              <a:latin typeface="Lato"/>
              <a:ea typeface="Lato"/>
              <a:cs typeface="Lato"/>
              <a:sym typeface="Lato"/>
            </a:endParaRPr>
          </a:p>
        </p:txBody>
      </p:sp>
      <p:pic>
        <p:nvPicPr>
          <p:cNvPr id="332" name="Shape 332"/>
          <p:cNvPicPr preferRelativeResize="0"/>
          <p:nvPr/>
        </p:nvPicPr>
        <p:blipFill>
          <a:blip r:embed="rId3">
            <a:alphaModFix/>
          </a:blip>
          <a:stretch>
            <a:fillRect/>
          </a:stretch>
        </p:blipFill>
        <p:spPr>
          <a:xfrm>
            <a:off x="5217825" y="1211350"/>
            <a:ext cx="3452375" cy="338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47875" y="685100"/>
            <a:ext cx="5204700" cy="312000"/>
          </a:xfrm>
          <a:prstGeom prst="rect">
            <a:avLst/>
          </a:prstGeom>
        </p:spPr>
        <p:txBody>
          <a:bodyPr anchorCtr="0" anchor="b" bIns="91425" lIns="91425" rIns="91425" wrap="square" tIns="91425">
            <a:noAutofit/>
          </a:bodyPr>
          <a:lstStyle/>
          <a:p>
            <a:pPr indent="0" lvl="0" marL="0" rtl="0">
              <a:spcBef>
                <a:spcPts val="0"/>
              </a:spcBef>
              <a:buNone/>
            </a:pPr>
            <a:r>
              <a:rPr lang="en"/>
              <a:t>Step 2 : Filters</a:t>
            </a:r>
          </a:p>
        </p:txBody>
      </p:sp>
      <p:sp>
        <p:nvSpPr>
          <p:cNvPr id="338" name="Shape 338"/>
          <p:cNvSpPr txBox="1"/>
          <p:nvPr/>
        </p:nvSpPr>
        <p:spPr>
          <a:xfrm>
            <a:off x="1997025" y="1311625"/>
            <a:ext cx="2480400" cy="3000000"/>
          </a:xfrm>
          <a:prstGeom prst="rect">
            <a:avLst/>
          </a:prstGeom>
          <a:noFill/>
          <a:ln>
            <a:noFill/>
          </a:ln>
        </p:spPr>
        <p:txBody>
          <a:bodyPr anchorCtr="0" anchor="ctr" bIns="91425" lIns="91425" rIns="91425" wrap="square" tIns="91425">
            <a:noAutofit/>
          </a:bodyPr>
          <a:lstStyle/>
          <a:p>
            <a:pPr indent="-342900" lvl="0" marL="457200" rtl="0">
              <a:lnSpc>
                <a:spcPct val="115000"/>
              </a:lnSpc>
              <a:spcBef>
                <a:spcPts val="0"/>
              </a:spcBef>
              <a:spcAft>
                <a:spcPts val="0"/>
              </a:spcAft>
              <a:buClr>
                <a:schemeClr val="dk2"/>
              </a:buClr>
              <a:buSzPts val="1800"/>
              <a:buFont typeface="Lato"/>
              <a:buAutoNum type="arabicPeriod"/>
            </a:pPr>
            <a:r>
              <a:rPr lang="en" sz="1800">
                <a:solidFill>
                  <a:schemeClr val="dk2"/>
                </a:solidFill>
                <a:latin typeface="Lato"/>
                <a:ea typeface="Lato"/>
                <a:cs typeface="Lato"/>
                <a:sym typeface="Lato"/>
              </a:rPr>
              <a:t>Meal choice filter</a:t>
            </a:r>
          </a:p>
          <a:p>
            <a:pPr indent="-342900" lvl="0" marL="457200" rtl="0">
              <a:lnSpc>
                <a:spcPct val="115000"/>
              </a:lnSpc>
              <a:spcBef>
                <a:spcPts val="0"/>
              </a:spcBef>
              <a:spcAft>
                <a:spcPts val="1600"/>
              </a:spcAft>
              <a:buClr>
                <a:schemeClr val="dk2"/>
              </a:buClr>
              <a:buSzPts val="1800"/>
              <a:buFont typeface="Lato"/>
              <a:buAutoNum type="arabicPeriod"/>
            </a:pPr>
            <a:r>
              <a:rPr lang="en" sz="1800">
                <a:solidFill>
                  <a:schemeClr val="dk2"/>
                </a:solidFill>
                <a:latin typeface="Lato"/>
                <a:ea typeface="Lato"/>
                <a:cs typeface="Lato"/>
                <a:sym typeface="Lato"/>
              </a:rPr>
              <a:t>Meal time filter </a:t>
            </a:r>
          </a:p>
          <a:p>
            <a:pPr indent="0" lvl="0" marL="0" rtl="0">
              <a:lnSpc>
                <a:spcPct val="115000"/>
              </a:lnSpc>
              <a:spcBef>
                <a:spcPts val="0"/>
              </a:spcBef>
              <a:spcAft>
                <a:spcPts val="1600"/>
              </a:spcAft>
              <a:buNone/>
            </a:pPr>
            <a:r>
              <a:t/>
            </a:r>
            <a:endParaRPr sz="1800">
              <a:solidFill>
                <a:schemeClr val="dk2"/>
              </a:solidFill>
              <a:latin typeface="Lato"/>
              <a:ea typeface="Lato"/>
              <a:cs typeface="Lato"/>
              <a:sym typeface="Lato"/>
            </a:endParaRPr>
          </a:p>
        </p:txBody>
      </p:sp>
      <p:pic>
        <p:nvPicPr>
          <p:cNvPr id="339" name="Shape 339"/>
          <p:cNvPicPr preferRelativeResize="0"/>
          <p:nvPr/>
        </p:nvPicPr>
        <p:blipFill>
          <a:blip r:embed="rId3">
            <a:alphaModFix/>
          </a:blip>
          <a:stretch>
            <a:fillRect/>
          </a:stretch>
        </p:blipFill>
        <p:spPr>
          <a:xfrm>
            <a:off x="4793675" y="1144050"/>
            <a:ext cx="3727300" cy="3588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347875" y="685100"/>
            <a:ext cx="5204700" cy="312000"/>
          </a:xfrm>
          <a:prstGeom prst="rect">
            <a:avLst/>
          </a:prstGeom>
        </p:spPr>
        <p:txBody>
          <a:bodyPr anchorCtr="0" anchor="b" bIns="91425" lIns="91425" rIns="91425" wrap="square" tIns="91425">
            <a:noAutofit/>
          </a:bodyPr>
          <a:lstStyle/>
          <a:p>
            <a:pPr indent="0" lvl="0" marL="0" rtl="0">
              <a:spcBef>
                <a:spcPts val="0"/>
              </a:spcBef>
              <a:buNone/>
            </a:pPr>
            <a:r>
              <a:rPr lang="en"/>
              <a:t>Step 3 : The Recommendation</a:t>
            </a:r>
          </a:p>
        </p:txBody>
      </p:sp>
      <p:sp>
        <p:nvSpPr>
          <p:cNvPr id="345" name="Shape 345"/>
          <p:cNvSpPr txBox="1"/>
          <p:nvPr/>
        </p:nvSpPr>
        <p:spPr>
          <a:xfrm>
            <a:off x="1997025" y="1311625"/>
            <a:ext cx="24804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The highest scored restaurant is going to feature as the top choice</a:t>
            </a:r>
          </a:p>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If disapproved by the user, the next best shows up, and so on.</a:t>
            </a:r>
          </a:p>
        </p:txBody>
      </p:sp>
      <p:pic>
        <p:nvPicPr>
          <p:cNvPr id="346" name="Shape 346"/>
          <p:cNvPicPr preferRelativeResize="0"/>
          <p:nvPr/>
        </p:nvPicPr>
        <p:blipFill>
          <a:blip r:embed="rId3">
            <a:alphaModFix/>
          </a:blip>
          <a:stretch>
            <a:fillRect/>
          </a:stretch>
        </p:blipFill>
        <p:spPr>
          <a:xfrm>
            <a:off x="5208383" y="1117925"/>
            <a:ext cx="3392882" cy="3627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47875" y="685100"/>
            <a:ext cx="5204700" cy="312000"/>
          </a:xfrm>
          <a:prstGeom prst="rect">
            <a:avLst/>
          </a:prstGeom>
        </p:spPr>
        <p:txBody>
          <a:bodyPr anchorCtr="0" anchor="b" bIns="91425" lIns="91425" rIns="91425" wrap="square" tIns="91425">
            <a:noAutofit/>
          </a:bodyPr>
          <a:lstStyle/>
          <a:p>
            <a:pPr indent="0" lvl="0" marL="0" rtl="0">
              <a:spcBef>
                <a:spcPts val="0"/>
              </a:spcBef>
              <a:buNone/>
            </a:pPr>
            <a:r>
              <a:rPr lang="en"/>
              <a:t>Step 4 : The Feedback Loop</a:t>
            </a:r>
          </a:p>
        </p:txBody>
      </p:sp>
      <p:sp>
        <p:nvSpPr>
          <p:cNvPr id="352" name="Shape 352"/>
          <p:cNvSpPr txBox="1"/>
          <p:nvPr/>
        </p:nvSpPr>
        <p:spPr>
          <a:xfrm>
            <a:off x="1997025" y="1311625"/>
            <a:ext cx="24804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These feedback responses will help us improve our weights in our regression model. </a:t>
            </a:r>
          </a:p>
          <a:p>
            <a:pPr indent="0" lvl="0" marL="0" rtl="0">
              <a:lnSpc>
                <a:spcPct val="115000"/>
              </a:lnSpc>
              <a:spcBef>
                <a:spcPts val="0"/>
              </a:spcBef>
              <a:spcAft>
                <a:spcPts val="1600"/>
              </a:spcAft>
              <a:buNone/>
            </a:pPr>
            <a:r>
              <a:rPr lang="en" sz="1800">
                <a:solidFill>
                  <a:schemeClr val="dk2"/>
                </a:solidFill>
                <a:latin typeface="Lato"/>
                <a:ea typeface="Lato"/>
                <a:cs typeface="Lato"/>
                <a:sym typeface="Lato"/>
              </a:rPr>
              <a:t>Additionally, review by the user will help us with a denser matrix every time a user uses the app</a:t>
            </a:r>
          </a:p>
        </p:txBody>
      </p:sp>
      <p:pic>
        <p:nvPicPr>
          <p:cNvPr id="353" name="Shape 353"/>
          <p:cNvPicPr preferRelativeResize="0"/>
          <p:nvPr/>
        </p:nvPicPr>
        <p:blipFill>
          <a:blip r:embed="rId3">
            <a:alphaModFix/>
          </a:blip>
          <a:stretch>
            <a:fillRect/>
          </a:stretch>
        </p:blipFill>
        <p:spPr>
          <a:xfrm>
            <a:off x="4955925" y="1136825"/>
            <a:ext cx="3657550" cy="359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Extensions to our project</a:t>
            </a:r>
          </a:p>
        </p:txBody>
      </p:sp>
      <p:sp>
        <p:nvSpPr>
          <p:cNvPr id="359" name="Shape 359"/>
          <p:cNvSpPr txBox="1"/>
          <p:nvPr>
            <p:ph idx="1" type="body"/>
          </p:nvPr>
        </p:nvSpPr>
        <p:spPr>
          <a:xfrm>
            <a:off x="2410112" y="1595776"/>
            <a:ext cx="6321600" cy="3002400"/>
          </a:xfrm>
          <a:prstGeom prst="rect">
            <a:avLst/>
          </a:prstGeom>
        </p:spPr>
        <p:txBody>
          <a:bodyPr anchorCtr="0" anchor="t" bIns="91425" lIns="91425" rIns="91425" wrap="square" tIns="91425">
            <a:noAutofit/>
          </a:bodyPr>
          <a:lstStyle/>
          <a:p>
            <a:pPr indent="0" lvl="0" marL="0">
              <a:spcBef>
                <a:spcPts val="0"/>
              </a:spcBef>
              <a:buNone/>
            </a:pPr>
            <a:r>
              <a:rPr lang="en"/>
              <a:t>Including the average price of the businesses (not available with the original data)</a:t>
            </a:r>
          </a:p>
          <a:p>
            <a:pPr indent="0" lvl="0" marL="0">
              <a:spcBef>
                <a:spcPts val="0"/>
              </a:spcBef>
              <a:buNone/>
            </a:pPr>
            <a:r>
              <a:rPr lang="en"/>
              <a:t>Use of RNN to store weights to different features from user feedback and using it for making prediction</a:t>
            </a:r>
          </a:p>
          <a:p>
            <a:pPr indent="0" lvl="0" marL="0">
              <a:spcBef>
                <a:spcPts val="0"/>
              </a:spcBef>
              <a:buNone/>
            </a:pPr>
            <a:r>
              <a:rPr lang="en"/>
              <a:t>Use clustering to find the most relevant neighbours and then conduct collaborative filtering for a better accuracy</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References</a:t>
            </a:r>
          </a:p>
        </p:txBody>
      </p:sp>
      <p:sp>
        <p:nvSpPr>
          <p:cNvPr id="365" name="Shape 365"/>
          <p:cNvSpPr txBox="1"/>
          <p:nvPr/>
        </p:nvSpPr>
        <p:spPr>
          <a:xfrm>
            <a:off x="2486650" y="1266975"/>
            <a:ext cx="5928300" cy="1796400"/>
          </a:xfrm>
          <a:prstGeom prst="rect">
            <a:avLst/>
          </a:prstGeom>
          <a:noFill/>
          <a:ln>
            <a:noFill/>
          </a:ln>
        </p:spPr>
        <p:txBody>
          <a:bodyPr anchorCtr="0" anchor="t" bIns="91425" lIns="91425" rIns="91425" wrap="square" tIns="91425">
            <a:noAutofit/>
          </a:bodyPr>
          <a:lstStyle/>
          <a:p>
            <a:pPr indent="-69850" lvl="0" marL="0">
              <a:spcBef>
                <a:spcPts val="0"/>
              </a:spcBef>
              <a:buClr>
                <a:schemeClr val="dk2"/>
              </a:buClr>
              <a:buSzPts val="1100"/>
              <a:buFont typeface="Arial"/>
              <a:buNone/>
            </a:pPr>
            <a:r>
              <a:rPr lang="en"/>
              <a:t>Ouyang, W., Xue, M., &amp; Yu, M. (2015). Restaurants Review Star Prediction for Yelp Dataset.</a:t>
            </a:r>
          </a:p>
          <a:p>
            <a:pPr indent="0" lvl="0" marL="0">
              <a:spcBef>
                <a:spcPts val="0"/>
              </a:spcBef>
              <a:buNone/>
            </a:pPr>
            <a:r>
              <a:t/>
            </a:r>
            <a:endParaRPr/>
          </a:p>
          <a:p>
            <a:pPr indent="-69850" lvl="0" marL="0">
              <a:spcBef>
                <a:spcPts val="0"/>
              </a:spcBef>
              <a:buClr>
                <a:schemeClr val="dk2"/>
              </a:buClr>
              <a:buSzPts val="1100"/>
              <a:buFont typeface="Arial"/>
              <a:buNone/>
            </a:pPr>
            <a:r>
              <a:rPr lang="en">
                <a:solidFill>
                  <a:schemeClr val="dk2"/>
                </a:solidFill>
              </a:rPr>
              <a:t>Fan, M., &amp; Khademi, M. (2014). Predicting a Business Star in Yelp from Its Reviews Text Alone. </a:t>
            </a:r>
            <a:r>
              <a:rPr i="1" lang="en">
                <a:solidFill>
                  <a:schemeClr val="dk2"/>
                </a:solidFill>
              </a:rPr>
              <a:t>CoRR, abs/1401.0864</a:t>
            </a:r>
            <a:r>
              <a:rPr lang="en">
                <a:solidFill>
                  <a:schemeClr val="dk2"/>
                </a:solidFill>
              </a:rPr>
              <a:t>.</a:t>
            </a:r>
          </a:p>
          <a:p>
            <a:pPr indent="0" lvl="0" marL="0">
              <a:spcBef>
                <a:spcPts val="0"/>
              </a:spcBef>
              <a:buNone/>
            </a:pPr>
            <a:r>
              <a:t/>
            </a:r>
            <a:endParaRPr/>
          </a:p>
          <a:p>
            <a:pPr indent="0" lvl="0" marL="0">
              <a:spcBef>
                <a:spcPts val="0"/>
              </a:spcBef>
              <a:buNone/>
            </a:pPr>
            <a:r>
              <a:rPr lang="en" u="sng">
                <a:solidFill>
                  <a:schemeClr val="hlink"/>
                </a:solidFill>
                <a:hlinkClick r:id="rId3"/>
              </a:rPr>
              <a:t>https://data-x.blog/resources/</a:t>
            </a:r>
          </a:p>
          <a:p>
            <a:pPr indent="0" lvl="0" marL="0">
              <a:spcBef>
                <a:spcPts val="0"/>
              </a:spcBef>
              <a:buNone/>
            </a:pPr>
            <a:r>
              <a:t/>
            </a:r>
            <a:endParaRPr/>
          </a:p>
          <a:p>
            <a:pPr indent="0" lvl="0" marL="0">
              <a:spcBef>
                <a:spcPts val="0"/>
              </a:spcBef>
              <a:buNone/>
            </a:pPr>
            <a:r>
              <a:rPr lang="en" u="sng">
                <a:solidFill>
                  <a:schemeClr val="hlink"/>
                </a:solidFill>
                <a:hlinkClick r:id="rId4"/>
              </a:rPr>
              <a:t>https://beckernick.github.io/matrix-factorization-recommender/</a:t>
            </a:r>
          </a:p>
          <a:p>
            <a:pPr indent="0" lvl="0" marL="0">
              <a:spcBef>
                <a:spcPts val="0"/>
              </a:spcBef>
              <a:buNone/>
            </a:pPr>
            <a:r>
              <a:t/>
            </a:r>
            <a:endParaRPr/>
          </a:p>
          <a:p>
            <a:pPr indent="0" lvl="0" mar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idx="4294967295" type="title"/>
          </p:nvPr>
        </p:nvSpPr>
        <p:spPr>
          <a:xfrm>
            <a:off x="3273125" y="1678750"/>
            <a:ext cx="5204700" cy="312000"/>
          </a:xfrm>
          <a:prstGeom prst="rect">
            <a:avLst/>
          </a:prstGeom>
        </p:spPr>
        <p:txBody>
          <a:bodyPr anchorCtr="0" anchor="t" bIns="91425" lIns="91425" rIns="91425" wrap="square" tIns="91425">
            <a:noAutofit/>
          </a:bodyPr>
          <a:lstStyle/>
          <a:p>
            <a:pPr indent="0" lvl="0" marL="0">
              <a:spcBef>
                <a:spcPts val="0"/>
              </a:spcBef>
              <a:buNone/>
            </a:pPr>
            <a:r>
              <a:rPr lang="en"/>
              <a:t>Thank You! </a:t>
            </a:r>
          </a:p>
          <a:p>
            <a:pPr indent="0" lvl="0" marL="0">
              <a:spcBef>
                <a:spcPts val="0"/>
              </a:spcBef>
              <a:buNone/>
            </a:pPr>
            <a:r>
              <a:t/>
            </a:r>
            <a:endParaRPr/>
          </a:p>
          <a:p>
            <a:pPr indent="0" lvl="0" marL="0" rtl="0">
              <a:spcBef>
                <a:spcPts val="0"/>
              </a:spcBef>
              <a:buNone/>
            </a:pPr>
            <a:r>
              <a:rPr lang="en"/>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a:spcBef>
                <a:spcPts val="0"/>
              </a:spcBef>
              <a:buNone/>
            </a:pPr>
            <a:r>
              <a:rPr lang="en"/>
              <a:t>Easy, Fast, Simple</a:t>
            </a:r>
          </a:p>
        </p:txBody>
      </p:sp>
      <p:sp>
        <p:nvSpPr>
          <p:cNvPr id="85" name="Shape 85"/>
          <p:cNvSpPr txBox="1"/>
          <p:nvPr>
            <p:ph idx="4294967295" type="body"/>
          </p:nvPr>
        </p:nvSpPr>
        <p:spPr>
          <a:xfrm>
            <a:off x="343150" y="1337125"/>
            <a:ext cx="5304000" cy="3278400"/>
          </a:xfrm>
          <a:prstGeom prst="rect">
            <a:avLst/>
          </a:prstGeom>
        </p:spPr>
        <p:txBody>
          <a:bodyPr anchorCtr="0" anchor="t" bIns="91425" lIns="91425" rIns="91425" wrap="square" tIns="91425">
            <a:noAutofit/>
          </a:bodyPr>
          <a:lstStyle/>
          <a:p>
            <a:pPr indent="0" lvl="0" marL="0">
              <a:spcBef>
                <a:spcPts val="0"/>
              </a:spcBef>
              <a:buNone/>
            </a:pPr>
            <a:r>
              <a:rPr lang="en"/>
              <a:t>Removes the burden of choice from the user.  </a:t>
            </a:r>
          </a:p>
          <a:p>
            <a:pPr indent="0" lvl="0" marL="0">
              <a:spcBef>
                <a:spcPts val="0"/>
              </a:spcBef>
              <a:buNone/>
            </a:pPr>
            <a:r>
              <a:rPr lang="en"/>
              <a:t>Other apps today have effective recommendation systems, but they return a list of results that is then still difficult to choose from </a:t>
            </a:r>
          </a:p>
          <a:p>
            <a:pPr indent="0" lvl="0" marL="0">
              <a:spcBef>
                <a:spcPts val="0"/>
              </a:spcBef>
              <a:buNone/>
            </a:pPr>
            <a:r>
              <a:rPr lang="en"/>
              <a:t>Our design is cleaner: it removes unnecessary information so as not to overwhelm the user. Plus swiping left or right makes it feel like a game!</a:t>
            </a:r>
          </a:p>
          <a:p>
            <a:pPr indent="0" lvl="0" marL="0">
              <a:spcBef>
                <a:spcPts val="0"/>
              </a:spcBef>
              <a:buNone/>
            </a:pPr>
            <a:r>
              <a:t/>
            </a:r>
            <a:endParaRPr/>
          </a:p>
        </p:txBody>
      </p:sp>
      <p:pic>
        <p:nvPicPr>
          <p:cNvPr id="86" name="Shape 86"/>
          <p:cNvPicPr preferRelativeResize="0"/>
          <p:nvPr/>
        </p:nvPicPr>
        <p:blipFill>
          <a:blip r:embed="rId3">
            <a:alphaModFix/>
          </a:blip>
          <a:stretch>
            <a:fillRect/>
          </a:stretch>
        </p:blipFill>
        <p:spPr>
          <a:xfrm>
            <a:off x="5647150" y="379850"/>
            <a:ext cx="3176751" cy="2152715"/>
          </a:xfrm>
          <a:prstGeom prst="rect">
            <a:avLst/>
          </a:prstGeom>
          <a:noFill/>
          <a:ln>
            <a:noFill/>
          </a:ln>
        </p:spPr>
      </p:pic>
      <p:pic>
        <p:nvPicPr>
          <p:cNvPr id="87" name="Shape 87"/>
          <p:cNvPicPr preferRelativeResize="0"/>
          <p:nvPr/>
        </p:nvPicPr>
        <p:blipFill>
          <a:blip r:embed="rId4">
            <a:alphaModFix/>
          </a:blip>
          <a:stretch>
            <a:fillRect/>
          </a:stretch>
        </p:blipFill>
        <p:spPr>
          <a:xfrm>
            <a:off x="5647150" y="2795050"/>
            <a:ext cx="3176749" cy="2011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Market Analysis</a:t>
            </a:r>
          </a:p>
        </p:txBody>
      </p:sp>
      <p:sp>
        <p:nvSpPr>
          <p:cNvPr id="93" name="Shape 93"/>
          <p:cNvSpPr txBox="1"/>
          <p:nvPr>
            <p:ph idx="1" type="body"/>
          </p:nvPr>
        </p:nvSpPr>
        <p:spPr>
          <a:xfrm>
            <a:off x="2619965" y="1570950"/>
            <a:ext cx="3071400" cy="3002400"/>
          </a:xfrm>
          <a:prstGeom prst="rect">
            <a:avLst/>
          </a:prstGeom>
        </p:spPr>
        <p:txBody>
          <a:bodyPr anchorCtr="0" anchor="t" bIns="91425" lIns="91425" rIns="91425" wrap="square" tIns="91425">
            <a:noAutofit/>
          </a:bodyPr>
          <a:lstStyle/>
          <a:p>
            <a:pPr indent="0" lvl="0" marL="0">
              <a:spcBef>
                <a:spcPts val="0"/>
              </a:spcBef>
              <a:buNone/>
            </a:pPr>
            <a:r>
              <a:rPr b="1" lang="en" sz="1800"/>
              <a:t>Current Apps:</a:t>
            </a:r>
          </a:p>
          <a:p>
            <a:pPr indent="-317500" lvl="0" marL="457200" rtl="0">
              <a:spcBef>
                <a:spcPts val="0"/>
              </a:spcBef>
              <a:spcAft>
                <a:spcPts val="0"/>
              </a:spcAft>
              <a:buSzPts val="1400"/>
              <a:buChar char="●"/>
            </a:pPr>
            <a:r>
              <a:rPr lang="en"/>
              <a:t>OpenTable: limits users to restaurants that take reservations</a:t>
            </a:r>
          </a:p>
          <a:p>
            <a:pPr indent="-317500" lvl="0" marL="457200" rtl="0">
              <a:spcBef>
                <a:spcPts val="0"/>
              </a:spcBef>
              <a:spcAft>
                <a:spcPts val="0"/>
              </a:spcAft>
              <a:buSzPts val="1400"/>
              <a:buChar char="●"/>
            </a:pPr>
            <a:r>
              <a:rPr lang="en"/>
              <a:t>Zomato: Returns a list of restaurants for the user to choose from</a:t>
            </a:r>
          </a:p>
          <a:p>
            <a:pPr indent="-317500" lvl="0" marL="457200" rtl="0">
              <a:spcBef>
                <a:spcPts val="0"/>
              </a:spcBef>
              <a:buSzPts val="1400"/>
              <a:buChar char="●"/>
            </a:pPr>
            <a:r>
              <a:rPr lang="en"/>
              <a:t>Yelp: Not specific to restaurant recommendation</a:t>
            </a:r>
          </a:p>
          <a:p>
            <a:pPr indent="0" lvl="0" marL="0">
              <a:spcBef>
                <a:spcPts val="0"/>
              </a:spcBef>
              <a:buNone/>
            </a:pPr>
            <a:r>
              <a:t/>
            </a:r>
            <a:endParaRPr/>
          </a:p>
        </p:txBody>
      </p:sp>
      <p:sp>
        <p:nvSpPr>
          <p:cNvPr id="94" name="Shape 94"/>
          <p:cNvSpPr txBox="1"/>
          <p:nvPr>
            <p:ph idx="2" type="body"/>
          </p:nvPr>
        </p:nvSpPr>
        <p:spPr>
          <a:xfrm>
            <a:off x="5650447" y="1570950"/>
            <a:ext cx="3071400" cy="3002400"/>
          </a:xfrm>
          <a:prstGeom prst="rect">
            <a:avLst/>
          </a:prstGeom>
        </p:spPr>
        <p:txBody>
          <a:bodyPr anchorCtr="0" anchor="t" bIns="91425" lIns="91425" rIns="91425" wrap="square" tIns="91425">
            <a:noAutofit/>
          </a:bodyPr>
          <a:lstStyle/>
          <a:p>
            <a:pPr indent="0" lvl="0" marL="0">
              <a:spcBef>
                <a:spcPts val="0"/>
              </a:spcBef>
              <a:buNone/>
            </a:pPr>
            <a:r>
              <a:rPr b="1" lang="en" sz="1800"/>
              <a:t>Market Size:</a:t>
            </a:r>
          </a:p>
          <a:p>
            <a:pPr indent="-317500" lvl="0" marL="457200" rtl="0">
              <a:spcBef>
                <a:spcPts val="0"/>
              </a:spcBef>
              <a:spcAft>
                <a:spcPts val="0"/>
              </a:spcAft>
              <a:buSzPts val="1400"/>
              <a:buChar char="●"/>
            </a:pPr>
            <a:r>
              <a:rPr lang="en"/>
              <a:t>Revenue: $713 million for Yelp, $49 million for Zomato in 2016</a:t>
            </a:r>
          </a:p>
          <a:p>
            <a:pPr indent="-317500" lvl="0" marL="457200" rtl="0">
              <a:spcBef>
                <a:spcPts val="0"/>
              </a:spcBef>
              <a:spcAft>
                <a:spcPts val="0"/>
              </a:spcAft>
              <a:buSzPts val="1400"/>
              <a:buChar char="●"/>
            </a:pPr>
            <a:r>
              <a:rPr lang="en"/>
              <a:t>Millions of users</a:t>
            </a:r>
          </a:p>
          <a:p>
            <a:pPr indent="-317500" lvl="0" marL="457200" rtl="0">
              <a:spcBef>
                <a:spcPts val="0"/>
              </a:spcBef>
              <a:buSzPts val="1400"/>
              <a:buChar char="●"/>
            </a:pPr>
            <a:r>
              <a:rPr lang="en"/>
              <a:t>In 2020, mobile apps are projected to generate $189 billion</a:t>
            </a:r>
          </a:p>
        </p:txBody>
      </p:sp>
      <p:pic>
        <p:nvPicPr>
          <p:cNvPr id="95" name="Shape 95"/>
          <p:cNvPicPr preferRelativeResize="0"/>
          <p:nvPr/>
        </p:nvPicPr>
        <p:blipFill>
          <a:blip r:embed="rId3">
            <a:alphaModFix/>
          </a:blip>
          <a:stretch>
            <a:fillRect/>
          </a:stretch>
        </p:blipFill>
        <p:spPr>
          <a:xfrm>
            <a:off x="326875" y="2020588"/>
            <a:ext cx="2204650" cy="1102325"/>
          </a:xfrm>
          <a:prstGeom prst="rect">
            <a:avLst/>
          </a:prstGeom>
          <a:noFill/>
          <a:ln>
            <a:noFill/>
          </a:ln>
        </p:spPr>
      </p:pic>
      <p:pic>
        <p:nvPicPr>
          <p:cNvPr id="96" name="Shape 96"/>
          <p:cNvPicPr preferRelativeResize="0"/>
          <p:nvPr/>
        </p:nvPicPr>
        <p:blipFill>
          <a:blip r:embed="rId4">
            <a:alphaModFix/>
          </a:blip>
          <a:stretch>
            <a:fillRect/>
          </a:stretch>
        </p:blipFill>
        <p:spPr>
          <a:xfrm>
            <a:off x="380074" y="3351075"/>
            <a:ext cx="1936125" cy="942275"/>
          </a:xfrm>
          <a:prstGeom prst="rect">
            <a:avLst/>
          </a:prstGeom>
          <a:noFill/>
          <a:ln>
            <a:noFill/>
          </a:ln>
        </p:spPr>
      </p:pic>
      <p:pic>
        <p:nvPicPr>
          <p:cNvPr id="97" name="Shape 97"/>
          <p:cNvPicPr preferRelativeResize="0"/>
          <p:nvPr/>
        </p:nvPicPr>
        <p:blipFill rotWithShape="1">
          <a:blip r:embed="rId5">
            <a:alphaModFix/>
          </a:blip>
          <a:srcRect b="0" l="0" r="-4975" t="-12422"/>
          <a:stretch/>
        </p:blipFill>
        <p:spPr>
          <a:xfrm>
            <a:off x="238238" y="621250"/>
            <a:ext cx="2381924" cy="100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34850"/>
            <a:ext cx="8520600" cy="639600"/>
          </a:xfrm>
          <a:prstGeom prst="rect">
            <a:avLst/>
          </a:prstGeom>
        </p:spPr>
        <p:txBody>
          <a:bodyPr anchorCtr="0" anchor="t" bIns="91425" lIns="91425" rIns="91425" wrap="square" tIns="91425">
            <a:noAutofit/>
          </a:bodyPr>
          <a:lstStyle/>
          <a:p>
            <a:pPr indent="0" lvl="0" marL="0">
              <a:spcBef>
                <a:spcPts val="0"/>
              </a:spcBef>
              <a:buNone/>
            </a:pPr>
            <a:r>
              <a:rPr lang="en"/>
              <a:t>The Yelp Dataset</a:t>
            </a:r>
          </a:p>
        </p:txBody>
      </p:sp>
      <p:pic>
        <p:nvPicPr>
          <p:cNvPr id="103" name="Shape 103"/>
          <p:cNvPicPr preferRelativeResize="0"/>
          <p:nvPr/>
        </p:nvPicPr>
        <p:blipFill>
          <a:blip r:embed="rId3">
            <a:alphaModFix/>
          </a:blip>
          <a:stretch>
            <a:fillRect/>
          </a:stretch>
        </p:blipFill>
        <p:spPr>
          <a:xfrm>
            <a:off x="5424550" y="2904758"/>
            <a:ext cx="2939700" cy="1715067"/>
          </a:xfrm>
          <a:prstGeom prst="rect">
            <a:avLst/>
          </a:prstGeom>
          <a:noFill/>
          <a:ln>
            <a:noFill/>
          </a:ln>
        </p:spPr>
      </p:pic>
      <p:pic>
        <p:nvPicPr>
          <p:cNvPr id="104" name="Shape 104"/>
          <p:cNvPicPr preferRelativeResize="0"/>
          <p:nvPr/>
        </p:nvPicPr>
        <p:blipFill>
          <a:blip r:embed="rId4">
            <a:alphaModFix/>
          </a:blip>
          <a:stretch>
            <a:fillRect/>
          </a:stretch>
        </p:blipFill>
        <p:spPr>
          <a:xfrm>
            <a:off x="981000" y="1245100"/>
            <a:ext cx="2359566" cy="1488274"/>
          </a:xfrm>
          <a:prstGeom prst="rect">
            <a:avLst/>
          </a:prstGeom>
          <a:noFill/>
          <a:ln>
            <a:noFill/>
          </a:ln>
        </p:spPr>
      </p:pic>
      <p:pic>
        <p:nvPicPr>
          <p:cNvPr id="105" name="Shape 105"/>
          <p:cNvPicPr preferRelativeResize="0"/>
          <p:nvPr/>
        </p:nvPicPr>
        <p:blipFill>
          <a:blip r:embed="rId5">
            <a:alphaModFix/>
          </a:blip>
          <a:stretch>
            <a:fillRect/>
          </a:stretch>
        </p:blipFill>
        <p:spPr>
          <a:xfrm>
            <a:off x="3651875" y="1245087"/>
            <a:ext cx="1225575" cy="1209600"/>
          </a:xfrm>
          <a:prstGeom prst="rect">
            <a:avLst/>
          </a:prstGeom>
          <a:noFill/>
          <a:ln>
            <a:noFill/>
          </a:ln>
        </p:spPr>
      </p:pic>
      <p:pic>
        <p:nvPicPr>
          <p:cNvPr id="106" name="Shape 106"/>
          <p:cNvPicPr preferRelativeResize="0"/>
          <p:nvPr/>
        </p:nvPicPr>
        <p:blipFill>
          <a:blip r:embed="rId6">
            <a:alphaModFix/>
          </a:blip>
          <a:stretch>
            <a:fillRect/>
          </a:stretch>
        </p:blipFill>
        <p:spPr>
          <a:xfrm>
            <a:off x="3472938" y="2904037"/>
            <a:ext cx="1848200" cy="1747514"/>
          </a:xfrm>
          <a:prstGeom prst="rect">
            <a:avLst/>
          </a:prstGeom>
          <a:noFill/>
          <a:ln>
            <a:noFill/>
          </a:ln>
        </p:spPr>
      </p:pic>
      <p:pic>
        <p:nvPicPr>
          <p:cNvPr id="107" name="Shape 107"/>
          <p:cNvPicPr preferRelativeResize="0"/>
          <p:nvPr/>
        </p:nvPicPr>
        <p:blipFill>
          <a:blip r:embed="rId7">
            <a:alphaModFix/>
          </a:blip>
          <a:stretch>
            <a:fillRect/>
          </a:stretch>
        </p:blipFill>
        <p:spPr>
          <a:xfrm>
            <a:off x="844975" y="2962075"/>
            <a:ext cx="2404750" cy="1631450"/>
          </a:xfrm>
          <a:prstGeom prst="rect">
            <a:avLst/>
          </a:prstGeom>
          <a:noFill/>
          <a:ln>
            <a:noFill/>
          </a:ln>
        </p:spPr>
      </p:pic>
      <p:pic>
        <p:nvPicPr>
          <p:cNvPr id="108" name="Shape 108"/>
          <p:cNvPicPr preferRelativeResize="0"/>
          <p:nvPr/>
        </p:nvPicPr>
        <p:blipFill>
          <a:blip r:embed="rId8">
            <a:alphaModFix/>
          </a:blip>
          <a:stretch>
            <a:fillRect/>
          </a:stretch>
        </p:blipFill>
        <p:spPr>
          <a:xfrm>
            <a:off x="5350538" y="1254750"/>
            <a:ext cx="1225575" cy="1190282"/>
          </a:xfrm>
          <a:prstGeom prst="rect">
            <a:avLst/>
          </a:prstGeom>
          <a:noFill/>
          <a:ln>
            <a:noFill/>
          </a:ln>
        </p:spPr>
      </p:pic>
      <p:pic>
        <p:nvPicPr>
          <p:cNvPr id="109" name="Shape 109"/>
          <p:cNvPicPr preferRelativeResize="0"/>
          <p:nvPr/>
        </p:nvPicPr>
        <p:blipFill>
          <a:blip r:embed="rId9">
            <a:alphaModFix/>
          </a:blip>
          <a:stretch>
            <a:fillRect/>
          </a:stretch>
        </p:blipFill>
        <p:spPr>
          <a:xfrm>
            <a:off x="7049200" y="1254747"/>
            <a:ext cx="1225575" cy="11838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rtl="0">
              <a:spcBef>
                <a:spcPts val="0"/>
              </a:spcBef>
              <a:buNone/>
            </a:pPr>
            <a:r>
              <a:rPr lang="en"/>
              <a:t>Matrix Factorization</a:t>
            </a:r>
          </a:p>
        </p:txBody>
      </p:sp>
      <p:sp>
        <p:nvSpPr>
          <p:cNvPr id="115" name="Shape 115"/>
          <p:cNvSpPr txBox="1"/>
          <p:nvPr>
            <p:ph idx="1" type="body"/>
          </p:nvPr>
        </p:nvSpPr>
        <p:spPr>
          <a:xfrm>
            <a:off x="2400303" y="1602675"/>
            <a:ext cx="3071400" cy="30024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a:t>A form of Collaborative Filtering Method</a:t>
            </a:r>
            <a:br>
              <a:rPr lang="en"/>
            </a:br>
          </a:p>
          <a:p>
            <a:pPr indent="-317500" lvl="0" marL="457200" rtl="0">
              <a:spcBef>
                <a:spcPts val="0"/>
              </a:spcBef>
              <a:spcAft>
                <a:spcPts val="0"/>
              </a:spcAft>
              <a:buSzPts val="1400"/>
              <a:buChar char="●"/>
            </a:pPr>
            <a:r>
              <a:rPr lang="en"/>
              <a:t>Scales and deals with sparse data better</a:t>
            </a:r>
            <a:br>
              <a:rPr lang="en"/>
            </a:br>
          </a:p>
          <a:p>
            <a:pPr indent="-317500" lvl="0" marL="457200" rtl="0">
              <a:spcBef>
                <a:spcPts val="0"/>
              </a:spcBef>
              <a:spcAft>
                <a:spcPts val="0"/>
              </a:spcAft>
              <a:buSzPts val="1400"/>
              <a:buChar char="●"/>
            </a:pPr>
            <a:r>
              <a:rPr lang="en"/>
              <a:t>Captures latent relationship between user and item</a:t>
            </a:r>
            <a:br>
              <a:rPr lang="en"/>
            </a:br>
          </a:p>
          <a:p>
            <a:pPr indent="-317500" lvl="0" marL="457200" rtl="0">
              <a:spcBef>
                <a:spcPts val="0"/>
              </a:spcBef>
              <a:buSzPts val="1400"/>
              <a:buChar char="●"/>
            </a:pPr>
            <a:r>
              <a:rPr lang="en"/>
              <a:t>U is a vector of interests of</a:t>
            </a:r>
            <a:r>
              <a:rPr i="1" lang="en"/>
              <a:t> i-th</a:t>
            </a:r>
            <a:r>
              <a:rPr lang="en"/>
              <a:t> user and V is a vector of parameters for </a:t>
            </a:r>
            <a:r>
              <a:rPr i="1" lang="en"/>
              <a:t>j-th</a:t>
            </a:r>
            <a:r>
              <a:rPr lang="en"/>
              <a:t> restaurant. </a:t>
            </a:r>
          </a:p>
        </p:txBody>
      </p:sp>
      <p:grpSp>
        <p:nvGrpSpPr>
          <p:cNvPr id="116" name="Shape 116"/>
          <p:cNvGrpSpPr/>
          <p:nvPr/>
        </p:nvGrpSpPr>
        <p:grpSpPr>
          <a:xfrm>
            <a:off x="5090825" y="1587725"/>
            <a:ext cx="1403625" cy="1756575"/>
            <a:chOff x="5160000" y="1602350"/>
            <a:chExt cx="1403625" cy="1756575"/>
          </a:xfrm>
        </p:grpSpPr>
        <p:grpSp>
          <p:nvGrpSpPr>
            <p:cNvPr id="117" name="Shape 117"/>
            <p:cNvGrpSpPr/>
            <p:nvPr/>
          </p:nvGrpSpPr>
          <p:grpSpPr>
            <a:xfrm>
              <a:off x="5302725" y="1602350"/>
              <a:ext cx="1260900" cy="1756575"/>
              <a:chOff x="5343225" y="1957050"/>
              <a:chExt cx="1260900" cy="1756575"/>
            </a:xfrm>
          </p:grpSpPr>
          <p:sp>
            <p:nvSpPr>
              <p:cNvPr id="118" name="Shape 118"/>
              <p:cNvSpPr/>
              <p:nvPr/>
            </p:nvSpPr>
            <p:spPr>
              <a:xfrm>
                <a:off x="5599125" y="2399625"/>
                <a:ext cx="749100" cy="1314000"/>
              </a:xfrm>
              <a:prstGeom prst="rect">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R</a:t>
                </a:r>
              </a:p>
            </p:txBody>
          </p:sp>
          <p:sp>
            <p:nvSpPr>
              <p:cNvPr id="119" name="Shape 119"/>
              <p:cNvSpPr txBox="1"/>
              <p:nvPr/>
            </p:nvSpPr>
            <p:spPr>
              <a:xfrm>
                <a:off x="5343225" y="1957050"/>
                <a:ext cx="1260900" cy="449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Business id</a:t>
                </a:r>
              </a:p>
            </p:txBody>
          </p:sp>
        </p:grpSp>
        <p:sp>
          <p:nvSpPr>
            <p:cNvPr id="120" name="Shape 120"/>
            <p:cNvSpPr txBox="1"/>
            <p:nvPr/>
          </p:nvSpPr>
          <p:spPr>
            <a:xfrm rot="-5400000">
              <a:off x="4754100" y="2451150"/>
              <a:ext cx="1260900" cy="449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User id</a:t>
              </a:r>
            </a:p>
          </p:txBody>
        </p:sp>
      </p:grpSp>
      <p:grpSp>
        <p:nvGrpSpPr>
          <p:cNvPr id="121" name="Shape 121"/>
          <p:cNvGrpSpPr/>
          <p:nvPr/>
        </p:nvGrpSpPr>
        <p:grpSpPr>
          <a:xfrm>
            <a:off x="6494450" y="1688888"/>
            <a:ext cx="798638" cy="1662975"/>
            <a:chOff x="867000" y="1696275"/>
            <a:chExt cx="798638" cy="1662975"/>
          </a:xfrm>
        </p:grpSpPr>
        <p:sp>
          <p:nvSpPr>
            <p:cNvPr id="122" name="Shape 122"/>
            <p:cNvSpPr/>
            <p:nvPr/>
          </p:nvSpPr>
          <p:spPr>
            <a:xfrm>
              <a:off x="1281338" y="2045250"/>
              <a:ext cx="384300" cy="13140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U</a:t>
              </a:r>
            </a:p>
          </p:txBody>
        </p:sp>
        <p:sp>
          <p:nvSpPr>
            <p:cNvPr id="123" name="Shape 123"/>
            <p:cNvSpPr txBox="1"/>
            <p:nvPr/>
          </p:nvSpPr>
          <p:spPr>
            <a:xfrm>
              <a:off x="1326650" y="1696275"/>
              <a:ext cx="293700" cy="23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d</a:t>
              </a:r>
            </a:p>
          </p:txBody>
        </p:sp>
        <p:sp>
          <p:nvSpPr>
            <p:cNvPr id="124" name="Shape 124"/>
            <p:cNvSpPr txBox="1"/>
            <p:nvPr/>
          </p:nvSpPr>
          <p:spPr>
            <a:xfrm rot="-5400000">
              <a:off x="461100" y="2477700"/>
              <a:ext cx="1260900" cy="449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User id</a:t>
              </a:r>
            </a:p>
          </p:txBody>
        </p:sp>
      </p:grpSp>
      <p:grpSp>
        <p:nvGrpSpPr>
          <p:cNvPr id="125" name="Shape 125"/>
          <p:cNvGrpSpPr/>
          <p:nvPr/>
        </p:nvGrpSpPr>
        <p:grpSpPr>
          <a:xfrm>
            <a:off x="7634400" y="2121463"/>
            <a:ext cx="1440225" cy="689100"/>
            <a:chOff x="7513425" y="2045250"/>
            <a:chExt cx="1440225" cy="689100"/>
          </a:xfrm>
        </p:grpSpPr>
        <p:grpSp>
          <p:nvGrpSpPr>
            <p:cNvPr id="126" name="Shape 126"/>
            <p:cNvGrpSpPr/>
            <p:nvPr/>
          </p:nvGrpSpPr>
          <p:grpSpPr>
            <a:xfrm>
              <a:off x="7513425" y="2409150"/>
              <a:ext cx="1325400" cy="325200"/>
              <a:chOff x="7513425" y="2409150"/>
              <a:chExt cx="1325400" cy="325200"/>
            </a:xfrm>
          </p:grpSpPr>
          <p:sp>
            <p:nvSpPr>
              <p:cNvPr id="127" name="Shape 127"/>
              <p:cNvSpPr/>
              <p:nvPr/>
            </p:nvSpPr>
            <p:spPr>
              <a:xfrm>
                <a:off x="7807125" y="2409150"/>
                <a:ext cx="1031700" cy="325200"/>
              </a:xfrm>
              <a:prstGeom prst="rect">
                <a:avLst/>
              </a:prstGeom>
              <a:solidFill>
                <a:srgbClr val="CCCC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V</a:t>
                </a:r>
              </a:p>
            </p:txBody>
          </p:sp>
          <p:sp>
            <p:nvSpPr>
              <p:cNvPr id="128" name="Shape 128"/>
              <p:cNvSpPr txBox="1"/>
              <p:nvPr/>
            </p:nvSpPr>
            <p:spPr>
              <a:xfrm>
                <a:off x="7513425" y="2456250"/>
                <a:ext cx="293700" cy="23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d</a:t>
                </a:r>
              </a:p>
            </p:txBody>
          </p:sp>
        </p:grpSp>
        <p:sp>
          <p:nvSpPr>
            <p:cNvPr id="129" name="Shape 129"/>
            <p:cNvSpPr txBox="1"/>
            <p:nvPr/>
          </p:nvSpPr>
          <p:spPr>
            <a:xfrm>
              <a:off x="7692750" y="2045250"/>
              <a:ext cx="1260900" cy="449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latin typeface="Lato"/>
                  <a:ea typeface="Lato"/>
                  <a:cs typeface="Lato"/>
                  <a:sym typeface="Lato"/>
                </a:rPr>
                <a:t>Business id</a:t>
              </a:r>
            </a:p>
          </p:txBody>
        </p:sp>
      </p:grpSp>
      <p:sp>
        <p:nvSpPr>
          <p:cNvPr id="130" name="Shape 130"/>
          <p:cNvSpPr txBox="1"/>
          <p:nvPr/>
        </p:nvSpPr>
        <p:spPr>
          <a:xfrm>
            <a:off x="1549125" y="1346625"/>
            <a:ext cx="5832000" cy="6804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31" name="Shape 131"/>
          <p:cNvSpPr txBox="1"/>
          <p:nvPr/>
        </p:nvSpPr>
        <p:spPr>
          <a:xfrm>
            <a:off x="6254100" y="2480625"/>
            <a:ext cx="445500" cy="3705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222222"/>
                </a:solidFill>
                <a:highlight>
                  <a:srgbClr val="FFFFFF"/>
                </a:highlight>
                <a:latin typeface="Roboto"/>
                <a:ea typeface="Roboto"/>
                <a:cs typeface="Roboto"/>
                <a:sym typeface="Roboto"/>
              </a:rPr>
              <a:t>≈</a:t>
            </a:r>
          </a:p>
        </p:txBody>
      </p:sp>
      <p:sp>
        <p:nvSpPr>
          <p:cNvPr id="132" name="Shape 132"/>
          <p:cNvSpPr txBox="1"/>
          <p:nvPr/>
        </p:nvSpPr>
        <p:spPr>
          <a:xfrm>
            <a:off x="7335650" y="2509875"/>
            <a:ext cx="394200" cy="31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1800">
                <a:solidFill>
                  <a:srgbClr val="222222"/>
                </a:solidFill>
                <a:highlight>
                  <a:srgbClr val="FFFFFF"/>
                </a:highlight>
                <a:latin typeface="Roboto"/>
                <a:ea typeface="Roboto"/>
                <a:cs typeface="Roboto"/>
                <a:sym typeface="Roboto"/>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9500" y="624025"/>
            <a:ext cx="3783900" cy="444300"/>
          </a:xfrm>
          <a:prstGeom prst="rect">
            <a:avLst/>
          </a:prstGeom>
        </p:spPr>
        <p:txBody>
          <a:bodyPr anchorCtr="0" anchor="b" bIns="91425" lIns="91425" rIns="91425" wrap="square" tIns="91425">
            <a:noAutofit/>
          </a:bodyPr>
          <a:lstStyle/>
          <a:p>
            <a:pPr indent="0" lvl="0" marL="0" rtl="0">
              <a:spcBef>
                <a:spcPts val="0"/>
              </a:spcBef>
              <a:buNone/>
            </a:pPr>
            <a:r>
              <a:rPr lang="en"/>
              <a:t>Matrix Factorization</a:t>
            </a:r>
          </a:p>
        </p:txBody>
      </p:sp>
      <p:pic>
        <p:nvPicPr>
          <p:cNvPr id="138" name="Shape 138"/>
          <p:cNvPicPr preferRelativeResize="0"/>
          <p:nvPr/>
        </p:nvPicPr>
        <p:blipFill>
          <a:blip r:embed="rId3">
            <a:alphaModFix/>
          </a:blip>
          <a:stretch>
            <a:fillRect/>
          </a:stretch>
        </p:blipFill>
        <p:spPr>
          <a:xfrm>
            <a:off x="319500" y="1306050"/>
            <a:ext cx="4860301" cy="1662800"/>
          </a:xfrm>
          <a:prstGeom prst="rect">
            <a:avLst/>
          </a:prstGeom>
          <a:noFill/>
          <a:ln>
            <a:noFill/>
          </a:ln>
        </p:spPr>
      </p:pic>
      <p:pic>
        <p:nvPicPr>
          <p:cNvPr id="139" name="Shape 139"/>
          <p:cNvPicPr preferRelativeResize="0"/>
          <p:nvPr/>
        </p:nvPicPr>
        <p:blipFill>
          <a:blip r:embed="rId4">
            <a:alphaModFix/>
          </a:blip>
          <a:stretch>
            <a:fillRect/>
          </a:stretch>
        </p:blipFill>
        <p:spPr>
          <a:xfrm>
            <a:off x="5284950" y="920900"/>
            <a:ext cx="3783900" cy="4070195"/>
          </a:xfrm>
          <a:prstGeom prst="rect">
            <a:avLst/>
          </a:prstGeom>
          <a:noFill/>
          <a:ln>
            <a:noFill/>
          </a:ln>
        </p:spPr>
      </p:pic>
      <p:pic>
        <p:nvPicPr>
          <p:cNvPr id="140" name="Shape 140"/>
          <p:cNvPicPr preferRelativeResize="0"/>
          <p:nvPr/>
        </p:nvPicPr>
        <p:blipFill>
          <a:blip r:embed="rId5">
            <a:alphaModFix/>
          </a:blip>
          <a:stretch>
            <a:fillRect/>
          </a:stretch>
        </p:blipFill>
        <p:spPr>
          <a:xfrm>
            <a:off x="319500" y="3121250"/>
            <a:ext cx="4446088" cy="186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03300" y="411575"/>
            <a:ext cx="8520600" cy="639600"/>
          </a:xfrm>
          <a:prstGeom prst="rect">
            <a:avLst/>
          </a:prstGeom>
        </p:spPr>
        <p:txBody>
          <a:bodyPr anchorCtr="0" anchor="t" bIns="91425" lIns="91425" rIns="91425" wrap="square" tIns="91425">
            <a:noAutofit/>
          </a:bodyPr>
          <a:lstStyle/>
          <a:p>
            <a:pPr indent="0" lvl="0" marL="0" rtl="0">
              <a:spcBef>
                <a:spcPts val="0"/>
              </a:spcBef>
              <a:buNone/>
            </a:pPr>
            <a:r>
              <a:rPr lang="en"/>
              <a:t>New thoughts besides this popular method </a:t>
            </a:r>
          </a:p>
        </p:txBody>
      </p:sp>
      <p:sp>
        <p:nvSpPr>
          <p:cNvPr id="146" name="Shape 146"/>
          <p:cNvSpPr txBox="1"/>
          <p:nvPr/>
        </p:nvSpPr>
        <p:spPr>
          <a:xfrm>
            <a:off x="303300" y="1883325"/>
            <a:ext cx="4102200" cy="358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Can this system be more user friendly ? </a:t>
            </a:r>
          </a:p>
        </p:txBody>
      </p:sp>
      <p:sp>
        <p:nvSpPr>
          <p:cNvPr id="147" name="Shape 147"/>
          <p:cNvSpPr txBox="1"/>
          <p:nvPr/>
        </p:nvSpPr>
        <p:spPr>
          <a:xfrm>
            <a:off x="303300" y="2538850"/>
            <a:ext cx="5236800" cy="29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Can we add more features to get a more accurate result ?  </a:t>
            </a:r>
          </a:p>
        </p:txBody>
      </p:sp>
      <p:sp>
        <p:nvSpPr>
          <p:cNvPr id="148" name="Shape 148"/>
          <p:cNvSpPr txBox="1"/>
          <p:nvPr/>
        </p:nvSpPr>
        <p:spPr>
          <a:xfrm>
            <a:off x="303300" y="3129275"/>
            <a:ext cx="5994600" cy="29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How do we deal with new users since there is no information of them ?</a:t>
            </a:r>
          </a:p>
        </p:txBody>
      </p:sp>
      <p:sp>
        <p:nvSpPr>
          <p:cNvPr id="149" name="Shape 149"/>
          <p:cNvSpPr txBox="1"/>
          <p:nvPr/>
        </p:nvSpPr>
        <p:spPr>
          <a:xfrm>
            <a:off x="303300" y="3719700"/>
            <a:ext cx="5946000" cy="29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How do we get the users’ ideas and make the system more customized?</a:t>
            </a:r>
          </a:p>
        </p:txBody>
      </p:sp>
      <p:sp>
        <p:nvSpPr>
          <p:cNvPr id="150" name="Shape 150"/>
          <p:cNvSpPr txBox="1"/>
          <p:nvPr/>
        </p:nvSpPr>
        <p:spPr>
          <a:xfrm>
            <a:off x="7111225" y="1883325"/>
            <a:ext cx="1001100" cy="358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Add filter</a:t>
            </a:r>
          </a:p>
        </p:txBody>
      </p:sp>
      <p:sp>
        <p:nvSpPr>
          <p:cNvPr id="151" name="Shape 151"/>
          <p:cNvSpPr txBox="1"/>
          <p:nvPr/>
        </p:nvSpPr>
        <p:spPr>
          <a:xfrm>
            <a:off x="7111225" y="2538850"/>
            <a:ext cx="2164200" cy="29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NLP, regression model</a:t>
            </a:r>
          </a:p>
        </p:txBody>
      </p:sp>
      <p:sp>
        <p:nvSpPr>
          <p:cNvPr id="152" name="Shape 152"/>
          <p:cNvSpPr txBox="1"/>
          <p:nvPr/>
        </p:nvSpPr>
        <p:spPr>
          <a:xfrm>
            <a:off x="7111225" y="3113000"/>
            <a:ext cx="1067400" cy="293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Cold start </a:t>
            </a:r>
          </a:p>
        </p:txBody>
      </p:sp>
      <p:sp>
        <p:nvSpPr>
          <p:cNvPr id="153" name="Shape 153"/>
          <p:cNvSpPr txBox="1"/>
          <p:nvPr/>
        </p:nvSpPr>
        <p:spPr>
          <a:xfrm>
            <a:off x="7111225" y="3687150"/>
            <a:ext cx="3000000" cy="358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2"/>
                </a:solidFill>
              </a:rPr>
              <a:t>Feedback from users</a:t>
            </a:r>
          </a:p>
        </p:txBody>
      </p:sp>
      <p:cxnSp>
        <p:nvCxnSpPr>
          <p:cNvPr id="154" name="Shape 154"/>
          <p:cNvCxnSpPr>
            <a:stCxn id="146" idx="3"/>
            <a:endCxn id="150" idx="1"/>
          </p:cNvCxnSpPr>
          <p:nvPr/>
        </p:nvCxnSpPr>
        <p:spPr>
          <a:xfrm>
            <a:off x="4405500" y="2062425"/>
            <a:ext cx="2705700" cy="0"/>
          </a:xfrm>
          <a:prstGeom prst="straightConnector1">
            <a:avLst/>
          </a:prstGeom>
          <a:noFill/>
          <a:ln cap="flat" cmpd="sng" w="28575">
            <a:solidFill>
              <a:schemeClr val="dk2"/>
            </a:solidFill>
            <a:prstDash val="solid"/>
            <a:round/>
            <a:headEnd len="lg" w="lg" type="none"/>
            <a:tailEnd len="lg" w="lg" type="triangle"/>
          </a:ln>
        </p:spPr>
      </p:cxnSp>
      <p:cxnSp>
        <p:nvCxnSpPr>
          <p:cNvPr id="155" name="Shape 155"/>
          <p:cNvCxnSpPr>
            <a:stCxn id="149" idx="3"/>
            <a:endCxn id="153" idx="1"/>
          </p:cNvCxnSpPr>
          <p:nvPr/>
        </p:nvCxnSpPr>
        <p:spPr>
          <a:xfrm>
            <a:off x="6249300" y="3866250"/>
            <a:ext cx="861900" cy="0"/>
          </a:xfrm>
          <a:prstGeom prst="straightConnector1">
            <a:avLst/>
          </a:prstGeom>
          <a:noFill/>
          <a:ln cap="flat" cmpd="sng" w="28575">
            <a:solidFill>
              <a:schemeClr val="dk2"/>
            </a:solidFill>
            <a:prstDash val="solid"/>
            <a:round/>
            <a:headEnd len="lg" w="lg" type="none"/>
            <a:tailEnd len="lg" w="lg" type="triangle"/>
          </a:ln>
        </p:spPr>
      </p:cxnSp>
      <p:cxnSp>
        <p:nvCxnSpPr>
          <p:cNvPr id="156" name="Shape 156"/>
          <p:cNvCxnSpPr>
            <a:stCxn id="147" idx="3"/>
            <a:endCxn id="151" idx="1"/>
          </p:cNvCxnSpPr>
          <p:nvPr/>
        </p:nvCxnSpPr>
        <p:spPr>
          <a:xfrm>
            <a:off x="5540100" y="2685400"/>
            <a:ext cx="1571100" cy="0"/>
          </a:xfrm>
          <a:prstGeom prst="straightConnector1">
            <a:avLst/>
          </a:prstGeom>
          <a:noFill/>
          <a:ln cap="flat" cmpd="sng" w="28575">
            <a:solidFill>
              <a:schemeClr val="dk2"/>
            </a:solidFill>
            <a:prstDash val="solid"/>
            <a:round/>
            <a:headEnd len="lg" w="lg" type="none"/>
            <a:tailEnd len="lg" w="lg" type="triangle"/>
          </a:ln>
        </p:spPr>
      </p:cxnSp>
      <p:cxnSp>
        <p:nvCxnSpPr>
          <p:cNvPr id="157" name="Shape 157"/>
          <p:cNvCxnSpPr>
            <a:stCxn id="148" idx="3"/>
            <a:endCxn id="152" idx="1"/>
          </p:cNvCxnSpPr>
          <p:nvPr/>
        </p:nvCxnSpPr>
        <p:spPr>
          <a:xfrm flipH="1" rot="10800000">
            <a:off x="6297900" y="3259625"/>
            <a:ext cx="813300" cy="162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indent="0" lvl="0" marL="0">
              <a:spcBef>
                <a:spcPts val="0"/>
              </a:spcBef>
              <a:buNone/>
            </a:pPr>
            <a:r>
              <a:rPr lang="en"/>
              <a:t>Filter</a:t>
            </a:r>
          </a:p>
        </p:txBody>
      </p:sp>
      <p:sp>
        <p:nvSpPr>
          <p:cNvPr id="163" name="Shape 163"/>
          <p:cNvSpPr txBox="1"/>
          <p:nvPr/>
        </p:nvSpPr>
        <p:spPr>
          <a:xfrm>
            <a:off x="1965325" y="1211350"/>
            <a:ext cx="3660300" cy="3345900"/>
          </a:xfrm>
          <a:prstGeom prst="rect">
            <a:avLst/>
          </a:prstGeom>
          <a:noFill/>
          <a:ln>
            <a:noFill/>
          </a:ln>
        </p:spPr>
        <p:txBody>
          <a:bodyPr anchorCtr="0" anchor="t" bIns="91425" lIns="91425" rIns="91425" wrap="square" tIns="91425">
            <a:noAutofit/>
          </a:bodyPr>
          <a:lstStyle/>
          <a:p>
            <a:pPr indent="-317500" lvl="0" marL="457200" rtl="0">
              <a:spcBef>
                <a:spcPts val="0"/>
              </a:spcBef>
              <a:buSzPts val="1400"/>
              <a:buChar char="●"/>
            </a:pPr>
            <a:r>
              <a:rPr lang="en"/>
              <a:t>User inputs the kind of food they would like and the time they plan to eat</a:t>
            </a:r>
          </a:p>
          <a:p>
            <a:pPr indent="0" lvl="0" marL="0" rtl="0">
              <a:spcBef>
                <a:spcPts val="0"/>
              </a:spcBef>
              <a:buNone/>
            </a:pPr>
            <a:r>
              <a:t/>
            </a:r>
            <a:endParaRPr/>
          </a:p>
          <a:p>
            <a:pPr indent="-317500" lvl="0" marL="457200" rtl="0">
              <a:spcBef>
                <a:spcPts val="0"/>
              </a:spcBef>
              <a:buSzPts val="1400"/>
              <a:buChar char="●"/>
            </a:pPr>
            <a:r>
              <a:rPr lang="en"/>
              <a:t>Those filters are then applied to make the recommendation user-specific</a:t>
            </a:r>
          </a:p>
          <a:p>
            <a:pPr indent="0" lvl="0" marL="0" rtl="0">
              <a:spcBef>
                <a:spcPts val="0"/>
              </a:spcBef>
              <a:buNone/>
            </a:pPr>
            <a:r>
              <a:t/>
            </a:r>
            <a:endParaRPr/>
          </a:p>
          <a:p>
            <a:pPr indent="-317500" lvl="0" marL="457200" rtl="0">
              <a:spcBef>
                <a:spcPts val="0"/>
              </a:spcBef>
              <a:spcAft>
                <a:spcPts val="0"/>
              </a:spcAft>
              <a:buSzPts val="1400"/>
              <a:buChar char="●"/>
            </a:pPr>
            <a:r>
              <a:rPr lang="en"/>
              <a:t>Filters:</a:t>
            </a:r>
          </a:p>
          <a:p>
            <a:pPr indent="-317500" lvl="1" marL="914400" rtl="0">
              <a:spcBef>
                <a:spcPts val="0"/>
              </a:spcBef>
              <a:spcAft>
                <a:spcPts val="0"/>
              </a:spcAft>
              <a:buSzPts val="1400"/>
              <a:buChar char="○"/>
            </a:pPr>
            <a:r>
              <a:rPr lang="en"/>
              <a:t>Food categories</a:t>
            </a:r>
          </a:p>
          <a:p>
            <a:pPr indent="-317500" lvl="2" marL="1371600" rtl="0">
              <a:spcBef>
                <a:spcPts val="0"/>
              </a:spcBef>
              <a:spcAft>
                <a:spcPts val="0"/>
              </a:spcAft>
              <a:buSzPts val="1400"/>
              <a:buChar char="■"/>
            </a:pPr>
            <a:r>
              <a:rPr lang="en"/>
              <a:t>Mexican, bagels, etc.</a:t>
            </a:r>
          </a:p>
          <a:p>
            <a:pPr indent="-317500" lvl="1" marL="914400" rtl="0">
              <a:spcBef>
                <a:spcPts val="0"/>
              </a:spcBef>
              <a:spcAft>
                <a:spcPts val="0"/>
              </a:spcAft>
              <a:buSzPts val="1400"/>
              <a:buChar char="○"/>
            </a:pPr>
            <a:r>
              <a:rPr lang="en"/>
              <a:t>Meal time</a:t>
            </a:r>
          </a:p>
          <a:p>
            <a:pPr indent="-317500" lvl="2" marL="1371600" rtl="0">
              <a:spcBef>
                <a:spcPts val="0"/>
              </a:spcBef>
              <a:buSzPts val="1400"/>
              <a:buChar char="■"/>
            </a:pPr>
            <a:r>
              <a:rPr lang="en"/>
              <a:t>Only returns open restaurants</a:t>
            </a:r>
          </a:p>
        </p:txBody>
      </p:sp>
      <p:pic>
        <p:nvPicPr>
          <p:cNvPr id="164" name="Shape 164"/>
          <p:cNvPicPr preferRelativeResize="0"/>
          <p:nvPr/>
        </p:nvPicPr>
        <p:blipFill>
          <a:blip r:embed="rId3">
            <a:alphaModFix/>
          </a:blip>
          <a:stretch>
            <a:fillRect/>
          </a:stretch>
        </p:blipFill>
        <p:spPr>
          <a:xfrm>
            <a:off x="5533100" y="463301"/>
            <a:ext cx="3610899" cy="1610550"/>
          </a:xfrm>
          <a:prstGeom prst="rect">
            <a:avLst/>
          </a:prstGeom>
          <a:noFill/>
          <a:ln>
            <a:noFill/>
          </a:ln>
        </p:spPr>
      </p:pic>
      <p:pic>
        <p:nvPicPr>
          <p:cNvPr id="165" name="Shape 165"/>
          <p:cNvPicPr preferRelativeResize="0"/>
          <p:nvPr/>
        </p:nvPicPr>
        <p:blipFill>
          <a:blip r:embed="rId4">
            <a:alphaModFix/>
          </a:blip>
          <a:stretch>
            <a:fillRect/>
          </a:stretch>
        </p:blipFill>
        <p:spPr>
          <a:xfrm>
            <a:off x="5533100" y="2113975"/>
            <a:ext cx="3610901" cy="994197"/>
          </a:xfrm>
          <a:prstGeom prst="rect">
            <a:avLst/>
          </a:prstGeom>
          <a:noFill/>
          <a:ln>
            <a:noFill/>
          </a:ln>
        </p:spPr>
      </p:pic>
      <p:pic>
        <p:nvPicPr>
          <p:cNvPr id="166" name="Shape 166"/>
          <p:cNvPicPr preferRelativeResize="0"/>
          <p:nvPr/>
        </p:nvPicPr>
        <p:blipFill>
          <a:blip r:embed="rId5">
            <a:alphaModFix/>
          </a:blip>
          <a:stretch>
            <a:fillRect/>
          </a:stretch>
        </p:blipFill>
        <p:spPr>
          <a:xfrm>
            <a:off x="5533100" y="3148300"/>
            <a:ext cx="3610900" cy="149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